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sldIdLst>
    <p:sldId id="256" r:id="rId2"/>
    <p:sldId id="259" r:id="rId3"/>
    <p:sldId id="263" r:id="rId4"/>
    <p:sldId id="264" r:id="rId5"/>
    <p:sldId id="268" r:id="rId6"/>
    <p:sldId id="269" r:id="rId7"/>
    <p:sldId id="270" r:id="rId8"/>
    <p:sldId id="271" r:id="rId9"/>
    <p:sldId id="272" r:id="rId10"/>
    <p:sldId id="273" r:id="rId11"/>
    <p:sldId id="274" r:id="rId12"/>
    <p:sldId id="275" r:id="rId13"/>
    <p:sldId id="276" r:id="rId14"/>
    <p:sldId id="277" r:id="rId15"/>
    <p:sldId id="278" r:id="rId16"/>
    <p:sldId id="261" r:id="rId17"/>
    <p:sldId id="267" r:id="rId18"/>
    <p:sldId id="265" r:id="rId19"/>
    <p:sldId id="257" r:id="rId20"/>
    <p:sldId id="260"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634B3"/>
    <a:srgbClr val="3B70FF"/>
    <a:srgbClr val="0E42D4"/>
    <a:srgbClr val="B6D6EC"/>
    <a:srgbClr val="A1D6FE"/>
    <a:srgbClr val="F3D1F1"/>
    <a:srgbClr val="C1C7EC"/>
    <a:srgbClr val="C9CFE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74"/>
    <p:restoredTop sz="94730"/>
  </p:normalViewPr>
  <p:slideViewPr>
    <p:cSldViewPr snapToGrid="0" snapToObjects="1">
      <p:cViewPr>
        <p:scale>
          <a:sx n="99" d="100"/>
          <a:sy n="99" d="100"/>
        </p:scale>
        <p:origin x="152" y="-80"/>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B38EAE-8B64-774A-AC19-1F2612E366A9}" type="datetimeFigureOut">
              <a:rPr lang="en-US" smtClean="0"/>
              <a:t>4/3/17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95E97C-803E-7540-82CB-F22BF01C5AA8}" type="slidenum">
              <a:rPr lang="en-US" smtClean="0"/>
              <a:t>‹#›</a:t>
            </a:fld>
            <a:endParaRPr lang="en-US"/>
          </a:p>
        </p:txBody>
      </p:sp>
    </p:spTree>
    <p:extLst>
      <p:ext uri="{BB962C8B-B14F-4D97-AF65-F5344CB8AC3E}">
        <p14:creationId xmlns:p14="http://schemas.microsoft.com/office/powerpoint/2010/main" val="20375415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95E97C-803E-7540-82CB-F22BF01C5AA8}" type="slidenum">
              <a:rPr lang="en-US" smtClean="0"/>
              <a:t>1</a:t>
            </a:fld>
            <a:endParaRPr lang="en-US"/>
          </a:p>
        </p:txBody>
      </p:sp>
    </p:spTree>
    <p:extLst>
      <p:ext uri="{BB962C8B-B14F-4D97-AF65-F5344CB8AC3E}">
        <p14:creationId xmlns:p14="http://schemas.microsoft.com/office/powerpoint/2010/main" val="13330178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Laura’s story about Preservation</a:t>
            </a:r>
            <a:r>
              <a:rPr lang="en-US" baseline="0" dirty="0" smtClean="0"/>
              <a:t> </a:t>
            </a:r>
            <a:r>
              <a:rPr lang="en-US" baseline="0" dirty="0" smtClean="0"/>
              <a:t>Chicago, </a:t>
            </a:r>
            <a:r>
              <a:rPr lang="en-US" baseline="0" smtClean="0"/>
              <a:t>Ameroc</a:t>
            </a:r>
            <a:endParaRPr lang="en-US" dirty="0"/>
          </a:p>
        </p:txBody>
      </p:sp>
      <p:sp>
        <p:nvSpPr>
          <p:cNvPr id="4" name="Slide Number Placeholder 3"/>
          <p:cNvSpPr>
            <a:spLocks noGrp="1"/>
          </p:cNvSpPr>
          <p:nvPr>
            <p:ph type="sldNum" sz="quarter" idx="10"/>
          </p:nvPr>
        </p:nvSpPr>
        <p:spPr/>
        <p:txBody>
          <a:bodyPr/>
          <a:lstStyle/>
          <a:p>
            <a:fld id="{9595E97C-803E-7540-82CB-F22BF01C5AA8}" type="slidenum">
              <a:rPr lang="en-US" smtClean="0"/>
              <a:t>6</a:t>
            </a:fld>
            <a:endParaRPr lang="en-US"/>
          </a:p>
        </p:txBody>
      </p:sp>
    </p:spTree>
    <p:extLst>
      <p:ext uri="{BB962C8B-B14F-4D97-AF65-F5344CB8AC3E}">
        <p14:creationId xmlns:p14="http://schemas.microsoft.com/office/powerpoint/2010/main" val="11524750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dirty="0" smtClean="0">
                <a:latin typeface="Avenir Book" charset="0"/>
                <a:ea typeface="Avenir Book" charset="0"/>
                <a:cs typeface="Avenir Book" charset="0"/>
              </a:rPr>
              <a:t>Accuracy</a:t>
            </a:r>
            <a:r>
              <a:rPr lang="en-US" baseline="0" dirty="0" smtClean="0">
                <a:latin typeface="Avenir Book" charset="0"/>
                <a:ea typeface="Avenir Book" charset="0"/>
                <a:cs typeface="Avenir Book" charset="0"/>
              </a:rPr>
              <a:t> does not equal Wikipedia. </a:t>
            </a:r>
            <a:endParaRPr lang="en-US" dirty="0" smtClean="0">
              <a:latin typeface="Avenir Book" charset="0"/>
              <a:ea typeface="Avenir Book" charset="0"/>
              <a:cs typeface="Avenir Book" charset="0"/>
            </a:endParaRPr>
          </a:p>
        </p:txBody>
      </p:sp>
      <p:sp>
        <p:nvSpPr>
          <p:cNvPr id="4" name="Slide Number Placeholder 3"/>
          <p:cNvSpPr>
            <a:spLocks noGrp="1"/>
          </p:cNvSpPr>
          <p:nvPr>
            <p:ph type="sldNum" sz="quarter" idx="10"/>
          </p:nvPr>
        </p:nvSpPr>
        <p:spPr/>
        <p:txBody>
          <a:bodyPr/>
          <a:lstStyle/>
          <a:p>
            <a:fld id="{9595E97C-803E-7540-82CB-F22BF01C5AA8}" type="slidenum">
              <a:rPr lang="en-US" smtClean="0"/>
              <a:t>12</a:t>
            </a:fld>
            <a:endParaRPr lang="en-US"/>
          </a:p>
        </p:txBody>
      </p:sp>
    </p:spTree>
    <p:extLst>
      <p:ext uri="{BB962C8B-B14F-4D97-AF65-F5344CB8AC3E}">
        <p14:creationId xmlns:p14="http://schemas.microsoft.com/office/powerpoint/2010/main" val="879898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Laura: Hemingway and Faulkner on the use of big words.</a:t>
            </a:r>
            <a:endParaRPr lang="en-US" dirty="0"/>
          </a:p>
        </p:txBody>
      </p:sp>
      <p:sp>
        <p:nvSpPr>
          <p:cNvPr id="4" name="Slide Number Placeholder 3"/>
          <p:cNvSpPr>
            <a:spLocks noGrp="1"/>
          </p:cNvSpPr>
          <p:nvPr>
            <p:ph type="sldNum" sz="quarter" idx="10"/>
          </p:nvPr>
        </p:nvSpPr>
        <p:spPr/>
        <p:txBody>
          <a:bodyPr/>
          <a:lstStyle/>
          <a:p>
            <a:fld id="{9595E97C-803E-7540-82CB-F22BF01C5AA8}" type="slidenum">
              <a:rPr lang="en-US" smtClean="0"/>
              <a:t>14</a:t>
            </a:fld>
            <a:endParaRPr lang="en-US"/>
          </a:p>
        </p:txBody>
      </p:sp>
    </p:spTree>
    <p:extLst>
      <p:ext uri="{BB962C8B-B14F-4D97-AF65-F5344CB8AC3E}">
        <p14:creationId xmlns:p14="http://schemas.microsoft.com/office/powerpoint/2010/main" val="12832101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paid and free services. </a:t>
            </a:r>
            <a:r>
              <a:rPr lang="en-US" smtClean="0"/>
              <a:t>Try a Google search. </a:t>
            </a:r>
            <a:endParaRPr lang="en-US"/>
          </a:p>
        </p:txBody>
      </p:sp>
      <p:sp>
        <p:nvSpPr>
          <p:cNvPr id="4" name="Slide Number Placeholder 3"/>
          <p:cNvSpPr>
            <a:spLocks noGrp="1"/>
          </p:cNvSpPr>
          <p:nvPr>
            <p:ph type="sldNum" sz="quarter" idx="10"/>
          </p:nvPr>
        </p:nvSpPr>
        <p:spPr/>
        <p:txBody>
          <a:bodyPr/>
          <a:lstStyle/>
          <a:p>
            <a:fld id="{9595E97C-803E-7540-82CB-F22BF01C5AA8}" type="slidenum">
              <a:rPr lang="en-US" smtClean="0"/>
              <a:t>17</a:t>
            </a:fld>
            <a:endParaRPr lang="en-US"/>
          </a:p>
        </p:txBody>
      </p:sp>
    </p:spTree>
    <p:extLst>
      <p:ext uri="{BB962C8B-B14F-4D97-AF65-F5344CB8AC3E}">
        <p14:creationId xmlns:p14="http://schemas.microsoft.com/office/powerpoint/2010/main" val="13970877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You’ll notice a contradiction on following up.</a:t>
            </a:r>
            <a:r>
              <a:rPr lang="en-US" baseline="0" dirty="0" smtClean="0"/>
              <a:t> </a:t>
            </a:r>
            <a:r>
              <a:rPr lang="en-US" baseline="0" smtClean="0"/>
              <a:t>The difference is what you’re sending and how you do it.</a:t>
            </a:r>
            <a:endParaRPr lang="en-US"/>
          </a:p>
        </p:txBody>
      </p:sp>
      <p:sp>
        <p:nvSpPr>
          <p:cNvPr id="4" name="Slide Number Placeholder 3"/>
          <p:cNvSpPr>
            <a:spLocks noGrp="1"/>
          </p:cNvSpPr>
          <p:nvPr>
            <p:ph type="sldNum" sz="quarter" idx="10"/>
          </p:nvPr>
        </p:nvSpPr>
        <p:spPr/>
        <p:txBody>
          <a:bodyPr/>
          <a:lstStyle/>
          <a:p>
            <a:fld id="{9595E97C-803E-7540-82CB-F22BF01C5AA8}" type="slidenum">
              <a:rPr lang="en-US" smtClean="0"/>
              <a:t>18</a:t>
            </a:fld>
            <a:endParaRPr lang="en-US"/>
          </a:p>
        </p:txBody>
      </p:sp>
    </p:spTree>
    <p:extLst>
      <p:ext uri="{BB962C8B-B14F-4D97-AF65-F5344CB8AC3E}">
        <p14:creationId xmlns:p14="http://schemas.microsoft.com/office/powerpoint/2010/main" val="8809123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Introductions</a:t>
            </a:r>
          </a:p>
        </p:txBody>
      </p:sp>
      <p:sp>
        <p:nvSpPr>
          <p:cNvPr id="4" name="Slide Number Placeholder 3"/>
          <p:cNvSpPr>
            <a:spLocks noGrp="1"/>
          </p:cNvSpPr>
          <p:nvPr>
            <p:ph type="sldNum" sz="quarter" idx="10"/>
          </p:nvPr>
        </p:nvSpPr>
        <p:spPr/>
        <p:txBody>
          <a:bodyPr/>
          <a:lstStyle/>
          <a:p>
            <a:fld id="{9595E97C-803E-7540-82CB-F22BF01C5AA8}" type="slidenum">
              <a:rPr lang="en-US" smtClean="0"/>
              <a:t>19</a:t>
            </a:fld>
            <a:endParaRPr lang="en-US"/>
          </a:p>
        </p:txBody>
      </p:sp>
    </p:spTree>
    <p:extLst>
      <p:ext uri="{BB962C8B-B14F-4D97-AF65-F5344CB8AC3E}">
        <p14:creationId xmlns:p14="http://schemas.microsoft.com/office/powerpoint/2010/main" val="11870159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60EF6C9-362F-D34E-BCC5-2C05278452FE}" type="datetimeFigureOut">
              <a:rPr lang="en-US" smtClean="0"/>
              <a:t>4/3/17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90EA6-8B05-D746-8CE8-FB0BCEBDD036}" type="slidenum">
              <a:rPr lang="en-US" smtClean="0"/>
              <a:t>‹#›</a:t>
            </a:fld>
            <a:endParaRPr lang="en-US"/>
          </a:p>
        </p:txBody>
      </p:sp>
    </p:spTree>
    <p:extLst>
      <p:ext uri="{BB962C8B-B14F-4D97-AF65-F5344CB8AC3E}">
        <p14:creationId xmlns:p14="http://schemas.microsoft.com/office/powerpoint/2010/main" val="3387772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0EF6C9-362F-D34E-BCC5-2C05278452FE}" type="datetimeFigureOut">
              <a:rPr lang="en-US" smtClean="0"/>
              <a:t>4/3/17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90EA6-8B05-D746-8CE8-FB0BCEBDD036}" type="slidenum">
              <a:rPr lang="en-US" smtClean="0"/>
              <a:t>‹#›</a:t>
            </a:fld>
            <a:endParaRPr lang="en-US"/>
          </a:p>
        </p:txBody>
      </p:sp>
    </p:spTree>
    <p:extLst>
      <p:ext uri="{BB962C8B-B14F-4D97-AF65-F5344CB8AC3E}">
        <p14:creationId xmlns:p14="http://schemas.microsoft.com/office/powerpoint/2010/main" val="9736003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0EF6C9-362F-D34E-BCC5-2C05278452FE}" type="datetimeFigureOut">
              <a:rPr lang="en-US" smtClean="0"/>
              <a:t>4/3/17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90EA6-8B05-D746-8CE8-FB0BCEBDD036}" type="slidenum">
              <a:rPr lang="en-US" smtClean="0"/>
              <a:t>‹#›</a:t>
            </a:fld>
            <a:endParaRPr lang="en-US"/>
          </a:p>
        </p:txBody>
      </p:sp>
    </p:spTree>
    <p:extLst>
      <p:ext uri="{BB962C8B-B14F-4D97-AF65-F5344CB8AC3E}">
        <p14:creationId xmlns:p14="http://schemas.microsoft.com/office/powerpoint/2010/main" val="16223860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0EF6C9-362F-D34E-BCC5-2C05278452FE}" type="datetimeFigureOut">
              <a:rPr lang="en-US" smtClean="0"/>
              <a:t>4/3/17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90EA6-8B05-D746-8CE8-FB0BCEBDD036}" type="slidenum">
              <a:rPr lang="en-US" smtClean="0"/>
              <a:t>‹#›</a:t>
            </a:fld>
            <a:endParaRPr lang="en-US"/>
          </a:p>
        </p:txBody>
      </p:sp>
    </p:spTree>
    <p:extLst>
      <p:ext uri="{BB962C8B-B14F-4D97-AF65-F5344CB8AC3E}">
        <p14:creationId xmlns:p14="http://schemas.microsoft.com/office/powerpoint/2010/main" val="6828302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60EF6C9-362F-D34E-BCC5-2C05278452FE}" type="datetimeFigureOut">
              <a:rPr lang="en-US" smtClean="0"/>
              <a:t>4/3/17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90EA6-8B05-D746-8CE8-FB0BCEBDD036}" type="slidenum">
              <a:rPr lang="en-US" smtClean="0"/>
              <a:t>‹#›</a:t>
            </a:fld>
            <a:endParaRPr lang="en-US"/>
          </a:p>
        </p:txBody>
      </p:sp>
    </p:spTree>
    <p:extLst>
      <p:ext uri="{BB962C8B-B14F-4D97-AF65-F5344CB8AC3E}">
        <p14:creationId xmlns:p14="http://schemas.microsoft.com/office/powerpoint/2010/main" val="1760240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60EF6C9-362F-D34E-BCC5-2C05278452FE}" type="datetimeFigureOut">
              <a:rPr lang="en-US" smtClean="0"/>
              <a:t>4/3/17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490EA6-8B05-D746-8CE8-FB0BCEBDD036}" type="slidenum">
              <a:rPr lang="en-US" smtClean="0"/>
              <a:t>‹#›</a:t>
            </a:fld>
            <a:endParaRPr lang="en-US"/>
          </a:p>
        </p:txBody>
      </p:sp>
    </p:spTree>
    <p:extLst>
      <p:ext uri="{BB962C8B-B14F-4D97-AF65-F5344CB8AC3E}">
        <p14:creationId xmlns:p14="http://schemas.microsoft.com/office/powerpoint/2010/main" val="13510751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60EF6C9-362F-D34E-BCC5-2C05278452FE}" type="datetimeFigureOut">
              <a:rPr lang="en-US" smtClean="0"/>
              <a:t>4/3/17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E490EA6-8B05-D746-8CE8-FB0BCEBDD036}" type="slidenum">
              <a:rPr lang="en-US" smtClean="0"/>
              <a:t>‹#›</a:t>
            </a:fld>
            <a:endParaRPr lang="en-US"/>
          </a:p>
        </p:txBody>
      </p:sp>
    </p:spTree>
    <p:extLst>
      <p:ext uri="{BB962C8B-B14F-4D97-AF65-F5344CB8AC3E}">
        <p14:creationId xmlns:p14="http://schemas.microsoft.com/office/powerpoint/2010/main" val="282651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60EF6C9-362F-D34E-BCC5-2C05278452FE}" type="datetimeFigureOut">
              <a:rPr lang="en-US" smtClean="0"/>
              <a:t>4/3/17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E490EA6-8B05-D746-8CE8-FB0BCEBDD036}" type="slidenum">
              <a:rPr lang="en-US" smtClean="0"/>
              <a:t>‹#›</a:t>
            </a:fld>
            <a:endParaRPr lang="en-US"/>
          </a:p>
        </p:txBody>
      </p:sp>
    </p:spTree>
    <p:extLst>
      <p:ext uri="{BB962C8B-B14F-4D97-AF65-F5344CB8AC3E}">
        <p14:creationId xmlns:p14="http://schemas.microsoft.com/office/powerpoint/2010/main" val="4592967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0EF6C9-362F-D34E-BCC5-2C05278452FE}" type="datetimeFigureOut">
              <a:rPr lang="en-US" smtClean="0"/>
              <a:t>4/3/17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E490EA6-8B05-D746-8CE8-FB0BCEBDD036}" type="slidenum">
              <a:rPr lang="en-US" smtClean="0"/>
              <a:t>‹#›</a:t>
            </a:fld>
            <a:endParaRPr lang="en-US"/>
          </a:p>
        </p:txBody>
      </p:sp>
    </p:spTree>
    <p:extLst>
      <p:ext uri="{BB962C8B-B14F-4D97-AF65-F5344CB8AC3E}">
        <p14:creationId xmlns:p14="http://schemas.microsoft.com/office/powerpoint/2010/main" val="1345073475"/>
      </p:ext>
    </p:extLst>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0EF6C9-362F-D34E-BCC5-2C05278452FE}" type="datetimeFigureOut">
              <a:rPr lang="en-US" smtClean="0"/>
              <a:t>4/3/17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490EA6-8B05-D746-8CE8-FB0BCEBDD036}" type="slidenum">
              <a:rPr lang="en-US" smtClean="0"/>
              <a:t>‹#›</a:t>
            </a:fld>
            <a:endParaRPr lang="en-US"/>
          </a:p>
        </p:txBody>
      </p:sp>
    </p:spTree>
    <p:extLst>
      <p:ext uri="{BB962C8B-B14F-4D97-AF65-F5344CB8AC3E}">
        <p14:creationId xmlns:p14="http://schemas.microsoft.com/office/powerpoint/2010/main" val="895423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0EF6C9-362F-D34E-BCC5-2C05278452FE}" type="datetimeFigureOut">
              <a:rPr lang="en-US" smtClean="0"/>
              <a:t>4/3/17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490EA6-8B05-D746-8CE8-FB0BCEBDD036}" type="slidenum">
              <a:rPr lang="en-US" smtClean="0"/>
              <a:t>‹#›</a:t>
            </a:fld>
            <a:endParaRPr lang="en-US"/>
          </a:p>
        </p:txBody>
      </p:sp>
    </p:spTree>
    <p:extLst>
      <p:ext uri="{BB962C8B-B14F-4D97-AF65-F5344CB8AC3E}">
        <p14:creationId xmlns:p14="http://schemas.microsoft.com/office/powerpoint/2010/main" val="169982439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B6D6EC"/>
            </a:gs>
            <a:gs pos="44000">
              <a:srgbClr val="A1D6FE">
                <a:lumMod val="56000"/>
                <a:lumOff val="44000"/>
              </a:srgbClr>
            </a:gs>
            <a:gs pos="71000">
              <a:srgbClr val="F3D1F1">
                <a:lumMod val="39000"/>
                <a:lumOff val="61000"/>
              </a:srgbClr>
            </a:gs>
            <a:gs pos="100000">
              <a:srgbClr val="C1C7EC"/>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0EF6C9-362F-D34E-BCC5-2C05278452FE}" type="datetimeFigureOut">
              <a:rPr lang="en-US" smtClean="0"/>
              <a:t>4/3/17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490EA6-8B05-D746-8CE8-FB0BCEBDD036}" type="slidenum">
              <a:rPr lang="en-US" smtClean="0"/>
              <a:t>‹#›</a:t>
            </a:fld>
            <a:endParaRPr lang="en-US"/>
          </a:p>
        </p:txBody>
      </p:sp>
    </p:spTree>
    <p:extLst>
      <p:ext uri="{BB962C8B-B14F-4D97-AF65-F5344CB8AC3E}">
        <p14:creationId xmlns:p14="http://schemas.microsoft.com/office/powerpoint/2010/main" val="3340192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1.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iwoc.org/EmailTracker/LinkTracker.ashx?linkAndRecipientCode=XKytbGdgDRxnVJfw8nTDoU8GPIFwrU90faH4hQqRPEsPNK5rY1QBRCEprvTL2ieHSSKyIoEcTz57zpZ9RVY3v8tQJOxxW6SdtTbG/iNCUYo=" TargetMode="External"/><Relationship Id="rId3" Type="http://schemas.openxmlformats.org/officeDocument/2006/relationships/hyperlink" Target="http://iwoc.org/EmailTracker/LinkTracker.ashx?linkAndRecipientCode=4+dQemfvBaJclqooR6qXflcYMbwJ/O0bGKtKY32cOPYRvmamSCM7mo+sAKj8vMYQQEUtT6JUZ5Ob5NeRmi6c/yffgGSb5qCXsZ3/uhh7LbI="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hyperlink" Target="mailto:info@iwoc.org" TargetMode="External"/><Relationship Id="rId4" Type="http://schemas.openxmlformats.org/officeDocument/2006/relationships/hyperlink" Target="http://furniture.com/" TargetMode="External"/><Relationship Id="rId5" Type="http://schemas.openxmlformats.org/officeDocument/2006/relationships/hyperlink" Target="https://www.furniture.com/sales" TargetMode="External"/><Relationship Id="rId1" Type="http://schemas.openxmlformats.org/officeDocument/2006/relationships/slideLayout" Target="../slideLayouts/slideLayout7.xml"/><Relationship Id="rId2" Type="http://schemas.openxmlformats.org/officeDocument/2006/relationships/hyperlink" Target="mailto:desiree@furniture.com"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mailto:alec@faircloudpark.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emf"/><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19.xml.rels><?xml version="1.0" encoding="UTF-8" standalone="yes"?>
<Relationships xmlns="http://schemas.openxmlformats.org/package/2006/relationships"><Relationship Id="rId3" Type="http://schemas.openxmlformats.org/officeDocument/2006/relationships/image" Target="../media/image13.emf"/><Relationship Id="rId4" Type="http://schemas.openxmlformats.org/officeDocument/2006/relationships/image" Target="../media/image14.jpg"/><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em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image" Target="../media/image5.jpg"/><Relationship Id="rId5" Type="http://schemas.openxmlformats.org/officeDocument/2006/relationships/image" Target="../media/image6.jpg"/><Relationship Id="rId6" Type="http://schemas.openxmlformats.org/officeDocument/2006/relationships/image" Target="../media/image7.jpg"/><Relationship Id="rId7" Type="http://schemas.openxmlformats.org/officeDocument/2006/relationships/image" Target="../media/image8.jpg"/><Relationship Id="rId8" Type="http://schemas.openxmlformats.org/officeDocument/2006/relationships/image" Target="../media/image9.png"/><Relationship Id="rId1" Type="http://schemas.openxmlformats.org/officeDocument/2006/relationships/slideLayout" Target="../slideLayouts/slideLayout7.xml"/><Relationship Id="rId2"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B6D6EC"/>
        </a:solidFill>
        <a:effectLst/>
      </p:bgPr>
    </p:bg>
    <p:spTree>
      <p:nvGrpSpPr>
        <p:cNvPr id="1" name=""/>
        <p:cNvGrpSpPr/>
        <p:nvPr/>
      </p:nvGrpSpPr>
      <p:grpSpPr>
        <a:xfrm>
          <a:off x="0" y="0"/>
          <a:ext cx="0" cy="0"/>
          <a:chOff x="0" y="0"/>
          <a:chExt cx="0" cy="0"/>
        </a:xfrm>
      </p:grpSpPr>
      <p:sp>
        <p:nvSpPr>
          <p:cNvPr id="3" name="TextBox 2"/>
          <p:cNvSpPr txBox="1"/>
          <p:nvPr/>
        </p:nvSpPr>
        <p:spPr>
          <a:xfrm>
            <a:off x="91042" y="2479503"/>
            <a:ext cx="12191999" cy="707886"/>
          </a:xfrm>
          <a:prstGeom prst="rect">
            <a:avLst/>
          </a:prstGeom>
          <a:noFill/>
        </p:spPr>
        <p:txBody>
          <a:bodyPr wrap="square" rtlCol="0">
            <a:spAutoFit/>
          </a:bodyPr>
          <a:lstStyle/>
          <a:p>
            <a:pPr algn="ctr"/>
            <a:r>
              <a:rPr lang="en-US" sz="4000" dirty="0" smtClean="0">
                <a:latin typeface="Bodoni 72 Book" charset="0"/>
                <a:ea typeface="Bodoni 72 Book" charset="0"/>
                <a:cs typeface="Bodoni 72 Book" charset="0"/>
              </a:rPr>
              <a:t>Independent Writers of Chicago</a:t>
            </a:r>
            <a:endParaRPr lang="en-US" sz="4000" dirty="0">
              <a:latin typeface="Bodoni 72 Book" charset="0"/>
              <a:ea typeface="Bodoni 72 Book" charset="0"/>
              <a:cs typeface="Bodoni 72 Book" charset="0"/>
            </a:endParaRPr>
          </a:p>
        </p:txBody>
      </p:sp>
      <p:sp>
        <p:nvSpPr>
          <p:cNvPr id="5" name="TextBox 4"/>
          <p:cNvSpPr txBox="1"/>
          <p:nvPr/>
        </p:nvSpPr>
        <p:spPr>
          <a:xfrm>
            <a:off x="91042" y="3105452"/>
            <a:ext cx="12100958" cy="369332"/>
          </a:xfrm>
          <a:prstGeom prst="rect">
            <a:avLst/>
          </a:prstGeom>
          <a:noFill/>
        </p:spPr>
        <p:txBody>
          <a:bodyPr wrap="square" rtlCol="0">
            <a:spAutoFit/>
          </a:bodyPr>
          <a:lstStyle/>
          <a:p>
            <a:pPr algn="ctr"/>
            <a:r>
              <a:rPr lang="en-US" spc="250" dirty="0" smtClean="0">
                <a:latin typeface="Avenir Book" charset="0"/>
                <a:ea typeface="Avenir Book" charset="0"/>
                <a:cs typeface="Avenir Book" charset="0"/>
              </a:rPr>
              <a:t>The Premier Resource for Professional Writers</a:t>
            </a:r>
            <a:endParaRPr lang="en-US" spc="250" dirty="0">
              <a:latin typeface="Avenir Book" charset="0"/>
              <a:ea typeface="Avenir Book" charset="0"/>
              <a:cs typeface="Avenir Book" charset="0"/>
            </a:endParaRPr>
          </a:p>
        </p:txBody>
      </p:sp>
      <p:sp>
        <p:nvSpPr>
          <p:cNvPr id="6" name="TextBox 5"/>
          <p:cNvSpPr txBox="1"/>
          <p:nvPr/>
        </p:nvSpPr>
        <p:spPr>
          <a:xfrm>
            <a:off x="4827317" y="3686406"/>
            <a:ext cx="2695698" cy="553998"/>
          </a:xfrm>
          <a:prstGeom prst="rect">
            <a:avLst/>
          </a:prstGeom>
          <a:noFill/>
        </p:spPr>
        <p:txBody>
          <a:bodyPr wrap="square" rtlCol="0">
            <a:spAutoFit/>
          </a:bodyPr>
          <a:lstStyle/>
          <a:p>
            <a:pPr algn="ctr"/>
            <a:r>
              <a:rPr lang="en-US" sz="3000" i="1" dirty="0" err="1" smtClean="0">
                <a:solidFill>
                  <a:srgbClr val="0634B3"/>
                </a:solidFill>
                <a:latin typeface="Avenir Medium" charset="0"/>
                <a:ea typeface="Avenir Medium" charset="0"/>
                <a:cs typeface="Avenir Medium" charset="0"/>
              </a:rPr>
              <a:t>iwoc.org</a:t>
            </a:r>
            <a:endParaRPr lang="en-US" sz="3000" i="1" dirty="0">
              <a:solidFill>
                <a:srgbClr val="0634B3"/>
              </a:solidFill>
              <a:latin typeface="Avenir Medium" charset="0"/>
              <a:ea typeface="Avenir Medium" charset="0"/>
              <a:cs typeface="Avenir Medium" charset="0"/>
            </a:endParaRPr>
          </a:p>
        </p:txBody>
      </p:sp>
      <p:sp>
        <p:nvSpPr>
          <p:cNvPr id="7" name="TextBox 6"/>
          <p:cNvSpPr txBox="1"/>
          <p:nvPr/>
        </p:nvSpPr>
        <p:spPr>
          <a:xfrm>
            <a:off x="5023260" y="4741933"/>
            <a:ext cx="2303813" cy="430887"/>
          </a:xfrm>
          <a:prstGeom prst="rect">
            <a:avLst/>
          </a:prstGeom>
          <a:noFill/>
        </p:spPr>
        <p:txBody>
          <a:bodyPr wrap="square" rtlCol="0">
            <a:spAutoFit/>
          </a:bodyPr>
          <a:lstStyle/>
          <a:p>
            <a:r>
              <a:rPr lang="en-US" sz="2200" dirty="0" smtClean="0">
                <a:latin typeface="Avenir Book" charset="0"/>
                <a:ea typeface="Avenir Book" charset="0"/>
                <a:cs typeface="Avenir Book" charset="0"/>
              </a:rPr>
              <a:t>David Steinkraus</a:t>
            </a:r>
            <a:endParaRPr lang="en-US" sz="2200" dirty="0">
              <a:latin typeface="Avenir Book" charset="0"/>
              <a:ea typeface="Avenir Book" charset="0"/>
              <a:cs typeface="Avenir Book" charset="0"/>
            </a:endParaRPr>
          </a:p>
        </p:txBody>
      </p:sp>
      <p:sp>
        <p:nvSpPr>
          <p:cNvPr id="8" name="TextBox 7"/>
          <p:cNvSpPr txBox="1"/>
          <p:nvPr/>
        </p:nvSpPr>
        <p:spPr>
          <a:xfrm>
            <a:off x="8456215" y="4741932"/>
            <a:ext cx="1781299" cy="430887"/>
          </a:xfrm>
          <a:prstGeom prst="rect">
            <a:avLst/>
          </a:prstGeom>
          <a:noFill/>
        </p:spPr>
        <p:txBody>
          <a:bodyPr wrap="square" rtlCol="0">
            <a:spAutoFit/>
          </a:bodyPr>
          <a:lstStyle/>
          <a:p>
            <a:r>
              <a:rPr lang="en-US" sz="2200" dirty="0">
                <a:latin typeface="Avenir Book" charset="0"/>
                <a:ea typeface="Avenir Book" charset="0"/>
                <a:cs typeface="Avenir Book" charset="0"/>
              </a:rPr>
              <a:t>Laura</a:t>
            </a:r>
            <a:r>
              <a:rPr lang="en-US" dirty="0" smtClean="0">
                <a:latin typeface="Avenir Book" charset="0"/>
                <a:ea typeface="Avenir Book" charset="0"/>
                <a:cs typeface="Avenir Book" charset="0"/>
              </a:rPr>
              <a:t> </a:t>
            </a:r>
            <a:r>
              <a:rPr lang="en-US" sz="2200" dirty="0">
                <a:latin typeface="Avenir Book" charset="0"/>
                <a:ea typeface="Avenir Book" charset="0"/>
                <a:cs typeface="Avenir Book" charset="0"/>
              </a:rPr>
              <a:t>Stigler</a:t>
            </a:r>
          </a:p>
        </p:txBody>
      </p:sp>
      <p:sp>
        <p:nvSpPr>
          <p:cNvPr id="9" name="TextBox 8"/>
          <p:cNvSpPr txBox="1"/>
          <p:nvPr/>
        </p:nvSpPr>
        <p:spPr>
          <a:xfrm>
            <a:off x="2407455" y="4741934"/>
            <a:ext cx="1508490" cy="430887"/>
          </a:xfrm>
          <a:prstGeom prst="rect">
            <a:avLst/>
          </a:prstGeom>
          <a:noFill/>
        </p:spPr>
        <p:txBody>
          <a:bodyPr wrap="none" rtlCol="0">
            <a:spAutoFit/>
          </a:bodyPr>
          <a:lstStyle/>
          <a:p>
            <a:r>
              <a:rPr lang="en-US" sz="2200" dirty="0">
                <a:latin typeface="Avenir Book" charset="0"/>
                <a:ea typeface="Avenir Book" charset="0"/>
                <a:cs typeface="Avenir Book" charset="0"/>
              </a:rPr>
              <a:t>Jeff</a:t>
            </a:r>
            <a:r>
              <a:rPr lang="en-US" dirty="0" smtClean="0">
                <a:latin typeface="Avenir Book" charset="0"/>
                <a:ea typeface="Avenir Book" charset="0"/>
                <a:cs typeface="Avenir Book" charset="0"/>
              </a:rPr>
              <a:t> </a:t>
            </a:r>
            <a:r>
              <a:rPr lang="en-US" sz="2200" dirty="0">
                <a:latin typeface="Avenir Book" charset="0"/>
                <a:ea typeface="Avenir Book" charset="0"/>
                <a:cs typeface="Avenir Book" charset="0"/>
              </a:rPr>
              <a:t>Steele</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53020" y="-166346"/>
            <a:ext cx="4066264" cy="3142113"/>
          </a:xfrm>
          <a:prstGeom prst="rect">
            <a:avLst/>
          </a:prstGeom>
        </p:spPr>
      </p:pic>
    </p:spTree>
    <p:extLst>
      <p:ext uri="{BB962C8B-B14F-4D97-AF65-F5344CB8AC3E}">
        <p14:creationId xmlns:p14="http://schemas.microsoft.com/office/powerpoint/2010/main" val="85063037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12192000" cy="861774"/>
          </a:xfrm>
          <a:prstGeom prst="rect">
            <a:avLst/>
          </a:prstGeom>
          <a:noFill/>
        </p:spPr>
        <p:txBody>
          <a:bodyPr wrap="square" rtlCol="0">
            <a:spAutoFit/>
          </a:bodyPr>
          <a:lstStyle/>
          <a:p>
            <a:pPr algn="ctr"/>
            <a:r>
              <a:rPr lang="en-US" sz="5000" dirty="0" smtClean="0">
                <a:latin typeface="Bodoni 72 Book" charset="0"/>
                <a:ea typeface="Bodoni 72 Book" charset="0"/>
                <a:cs typeface="Bodoni 72 Book" charset="0"/>
              </a:rPr>
              <a:t>Sample headlines</a:t>
            </a:r>
            <a:endParaRPr lang="en-US" sz="5000" dirty="0">
              <a:latin typeface="Bodoni 72 Book" charset="0"/>
              <a:ea typeface="Bodoni 72 Book" charset="0"/>
              <a:cs typeface="Bodoni 72 Book" charset="0"/>
            </a:endParaRPr>
          </a:p>
        </p:txBody>
      </p:sp>
      <p:sp>
        <p:nvSpPr>
          <p:cNvPr id="3" name="TextBox 2"/>
          <p:cNvSpPr txBox="1"/>
          <p:nvPr/>
        </p:nvSpPr>
        <p:spPr>
          <a:xfrm>
            <a:off x="1809750" y="952500"/>
            <a:ext cx="8572500" cy="5632311"/>
          </a:xfrm>
          <a:prstGeom prst="rect">
            <a:avLst/>
          </a:prstGeom>
          <a:noFill/>
        </p:spPr>
        <p:txBody>
          <a:bodyPr wrap="square" rtlCol="0">
            <a:spAutoFit/>
          </a:bodyPr>
          <a:lstStyle/>
          <a:p>
            <a:r>
              <a:rPr lang="en-US" dirty="0">
                <a:latin typeface="Avenir Book" charset="0"/>
                <a:ea typeface="Avenir Book" charset="0"/>
                <a:cs typeface="Avenir Book" charset="0"/>
              </a:rPr>
              <a:t>CLIENT:  Independent Writers of Chicago</a:t>
            </a:r>
          </a:p>
          <a:p>
            <a:r>
              <a:rPr lang="en-US" dirty="0">
                <a:latin typeface="Avenir Book" charset="0"/>
                <a:ea typeface="Avenir Book" charset="0"/>
                <a:cs typeface="Avenir Book" charset="0"/>
              </a:rPr>
              <a:t> </a:t>
            </a:r>
          </a:p>
          <a:p>
            <a:r>
              <a:rPr lang="en-US" dirty="0">
                <a:latin typeface="Avenir Book" charset="0"/>
                <a:ea typeface="Avenir Book" charset="0"/>
                <a:cs typeface="Avenir Book" charset="0"/>
              </a:rPr>
              <a:t>PURPOSE:  Announce their upcoming meeting (event), targeting authors who haven’t a clue as to how to get their book(s) published.</a:t>
            </a:r>
          </a:p>
          <a:p>
            <a:r>
              <a:rPr lang="en-US" dirty="0">
                <a:latin typeface="Avenir Book" charset="0"/>
                <a:ea typeface="Avenir Book" charset="0"/>
                <a:cs typeface="Avenir Book" charset="0"/>
              </a:rPr>
              <a:t> </a:t>
            </a:r>
          </a:p>
          <a:p>
            <a:r>
              <a:rPr lang="en-US" b="1" dirty="0">
                <a:latin typeface="Avenir Black" charset="0"/>
                <a:ea typeface="Avenir Black" charset="0"/>
                <a:cs typeface="Avenir Black" charset="0"/>
              </a:rPr>
              <a:t>Ineffective</a:t>
            </a:r>
          </a:p>
          <a:p>
            <a:r>
              <a:rPr lang="en-US" dirty="0">
                <a:latin typeface="Avenir Book" charset="0"/>
                <a:ea typeface="Avenir Book" charset="0"/>
                <a:cs typeface="Avenir Book" charset="0"/>
              </a:rPr>
              <a:t>(There’s a lot more to this event than meets this blah headline. </a:t>
            </a:r>
          </a:p>
          <a:p>
            <a:r>
              <a:rPr lang="en-US" dirty="0">
                <a:latin typeface="Avenir Book" charset="0"/>
                <a:ea typeface="Avenir Book" charset="0"/>
                <a:cs typeface="Avenir Book" charset="0"/>
              </a:rPr>
              <a:t>Nothing to see here. Move along, folks.)</a:t>
            </a:r>
          </a:p>
          <a:p>
            <a:endParaRPr lang="en-US" dirty="0">
              <a:latin typeface="Avenir Book" charset="0"/>
              <a:ea typeface="Avenir Book" charset="0"/>
              <a:cs typeface="Avenir Book" charset="0"/>
            </a:endParaRPr>
          </a:p>
          <a:p>
            <a:pPr algn="ctr"/>
            <a:r>
              <a:rPr lang="en-US" b="1" dirty="0">
                <a:latin typeface="Avenir Book" charset="0"/>
                <a:ea typeface="Avenir Book" charset="0"/>
                <a:cs typeface="Avenir Book" charset="0"/>
              </a:rPr>
              <a:t>INDEPENDENT WRITERS OF CHICAGO (IWOC)</a:t>
            </a:r>
          </a:p>
          <a:p>
            <a:pPr algn="ctr"/>
            <a:r>
              <a:rPr lang="en-US" b="1" dirty="0">
                <a:latin typeface="Avenir Book" charset="0"/>
                <a:ea typeface="Avenir Book" charset="0"/>
                <a:cs typeface="Avenir Book" charset="0"/>
              </a:rPr>
              <a:t>LEARN HOW TO GET THEIR BOOK PUBLISHED</a:t>
            </a:r>
          </a:p>
          <a:p>
            <a:r>
              <a:rPr lang="en-US" dirty="0">
                <a:latin typeface="Avenir Book" charset="0"/>
                <a:ea typeface="Avenir Book" charset="0"/>
                <a:cs typeface="Avenir Book" charset="0"/>
              </a:rPr>
              <a:t> </a:t>
            </a:r>
          </a:p>
          <a:p>
            <a:r>
              <a:rPr lang="en-US" b="1" dirty="0" smtClean="0">
                <a:latin typeface="Avenir Black" charset="0"/>
                <a:ea typeface="Avenir Black" charset="0"/>
                <a:cs typeface="Avenir Black" charset="0"/>
              </a:rPr>
              <a:t>Very </a:t>
            </a:r>
            <a:r>
              <a:rPr lang="en-US" b="1" dirty="0">
                <a:latin typeface="Avenir Black" charset="0"/>
                <a:ea typeface="Avenir Black" charset="0"/>
                <a:cs typeface="Avenir Black" charset="0"/>
              </a:rPr>
              <a:t>effective</a:t>
            </a:r>
          </a:p>
          <a:p>
            <a:r>
              <a:rPr lang="en-US" dirty="0">
                <a:latin typeface="Avenir Book" charset="0"/>
                <a:ea typeface="Avenir Book" charset="0"/>
                <a:cs typeface="Avenir Book" charset="0"/>
              </a:rPr>
              <a:t>(Piques interest with a fun question, then tells the whole purpose of the event in a neat nutshell.)</a:t>
            </a:r>
          </a:p>
          <a:p>
            <a:r>
              <a:rPr lang="en-US" dirty="0">
                <a:latin typeface="Avenir Book" charset="0"/>
                <a:ea typeface="Avenir Book" charset="0"/>
                <a:cs typeface="Avenir Book" charset="0"/>
              </a:rPr>
              <a:t> </a:t>
            </a:r>
          </a:p>
          <a:p>
            <a:pPr algn="ctr"/>
            <a:r>
              <a:rPr lang="en-US" b="1" dirty="0">
                <a:latin typeface="Avenir Book" charset="0"/>
                <a:ea typeface="Avenir Book" charset="0"/>
                <a:cs typeface="Avenir Book" charset="0"/>
              </a:rPr>
              <a:t>ARE YOU “BOOK” SMART?</a:t>
            </a:r>
          </a:p>
          <a:p>
            <a:pPr algn="ctr"/>
            <a:r>
              <a:rPr lang="en-US" b="1" dirty="0">
                <a:latin typeface="Avenir Book" charset="0"/>
                <a:ea typeface="Avenir Book" charset="0"/>
                <a:cs typeface="Avenir Book" charset="0"/>
              </a:rPr>
              <a:t>FROM WRITING TO MARKETING YOUR BOOK,</a:t>
            </a:r>
          </a:p>
          <a:p>
            <a:pPr algn="ctr"/>
            <a:r>
              <a:rPr lang="en-US" b="1" dirty="0">
                <a:latin typeface="Avenir Book" charset="0"/>
                <a:ea typeface="Avenir Book" charset="0"/>
                <a:cs typeface="Avenir Book" charset="0"/>
              </a:rPr>
              <a:t>INDEPENDENT WRITERS OF CHICAGO (IWOC)</a:t>
            </a:r>
          </a:p>
          <a:p>
            <a:pPr algn="ctr"/>
            <a:r>
              <a:rPr lang="en-US" b="1" dirty="0">
                <a:latin typeface="Avenir Book" charset="0"/>
                <a:ea typeface="Avenir Book" charset="0"/>
                <a:cs typeface="Avenir Book" charset="0"/>
              </a:rPr>
              <a:t>LEARN THE </a:t>
            </a:r>
            <a:r>
              <a:rPr lang="en-US" b="1" dirty="0" smtClean="0">
                <a:latin typeface="Avenir Book" charset="0"/>
                <a:ea typeface="Avenir Book" charset="0"/>
                <a:cs typeface="Avenir Book" charset="0"/>
              </a:rPr>
              <a:t>ABCs </a:t>
            </a:r>
            <a:r>
              <a:rPr lang="en-US" b="1" dirty="0">
                <a:latin typeface="Avenir Book" charset="0"/>
                <a:ea typeface="Avenir Book" charset="0"/>
                <a:cs typeface="Avenir Book" charset="0"/>
              </a:rPr>
              <a:t>OF GETTING PUBLISHED </a:t>
            </a:r>
          </a:p>
        </p:txBody>
      </p:sp>
    </p:spTree>
    <p:extLst>
      <p:ext uri="{BB962C8B-B14F-4D97-AF65-F5344CB8AC3E}">
        <p14:creationId xmlns:p14="http://schemas.microsoft.com/office/powerpoint/2010/main" val="103003371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12192000" cy="861774"/>
          </a:xfrm>
          <a:prstGeom prst="rect">
            <a:avLst/>
          </a:prstGeom>
          <a:noFill/>
        </p:spPr>
        <p:txBody>
          <a:bodyPr wrap="square" rtlCol="0">
            <a:spAutoFit/>
          </a:bodyPr>
          <a:lstStyle/>
          <a:p>
            <a:pPr algn="ctr"/>
            <a:r>
              <a:rPr lang="en-US" sz="5000" dirty="0" smtClean="0">
                <a:latin typeface="Bodoni 72 Book" charset="0"/>
                <a:ea typeface="Bodoni 72 Book" charset="0"/>
                <a:cs typeface="Bodoni 72 Book" charset="0"/>
              </a:rPr>
              <a:t>Sample headlines</a:t>
            </a:r>
            <a:endParaRPr lang="en-US" sz="5000" dirty="0">
              <a:latin typeface="Bodoni 72 Book" charset="0"/>
              <a:ea typeface="Bodoni 72 Book" charset="0"/>
              <a:cs typeface="Bodoni 72 Book" charset="0"/>
            </a:endParaRPr>
          </a:p>
        </p:txBody>
      </p:sp>
      <p:sp>
        <p:nvSpPr>
          <p:cNvPr id="3" name="TextBox 2"/>
          <p:cNvSpPr txBox="1"/>
          <p:nvPr/>
        </p:nvSpPr>
        <p:spPr>
          <a:xfrm>
            <a:off x="1362242" y="1117600"/>
            <a:ext cx="9372600" cy="4247317"/>
          </a:xfrm>
          <a:prstGeom prst="rect">
            <a:avLst/>
          </a:prstGeom>
          <a:noFill/>
        </p:spPr>
        <p:txBody>
          <a:bodyPr wrap="square" rtlCol="0">
            <a:spAutoFit/>
          </a:bodyPr>
          <a:lstStyle/>
          <a:p>
            <a:r>
              <a:rPr lang="en-US" dirty="0">
                <a:latin typeface="Avenir Book" charset="0"/>
                <a:ea typeface="Avenir Book" charset="0"/>
                <a:cs typeface="Avenir Book" charset="0"/>
              </a:rPr>
              <a:t>CLIENT:  </a:t>
            </a:r>
            <a:r>
              <a:rPr lang="en-US" dirty="0" err="1">
                <a:latin typeface="Avenir Book" charset="0"/>
                <a:ea typeface="Avenir Book" charset="0"/>
                <a:cs typeface="Avenir Book" charset="0"/>
              </a:rPr>
              <a:t>DanceArt</a:t>
            </a:r>
            <a:endParaRPr lang="en-US" dirty="0">
              <a:latin typeface="Avenir Book" charset="0"/>
              <a:ea typeface="Avenir Book" charset="0"/>
              <a:cs typeface="Avenir Book" charset="0"/>
            </a:endParaRPr>
          </a:p>
          <a:p>
            <a:r>
              <a:rPr lang="en-US" dirty="0">
                <a:latin typeface="Avenir Book" charset="0"/>
                <a:ea typeface="Avenir Book" charset="0"/>
                <a:cs typeface="Avenir Book" charset="0"/>
              </a:rPr>
              <a:t> </a:t>
            </a:r>
          </a:p>
          <a:p>
            <a:r>
              <a:rPr lang="en-US" dirty="0">
                <a:latin typeface="Avenir Book" charset="0"/>
                <a:ea typeface="Avenir Book" charset="0"/>
                <a:cs typeface="Avenir Book" charset="0"/>
              </a:rPr>
              <a:t>PURPOSE: Tug at the heartstrings, create awareness of the organization, promote its public </a:t>
            </a:r>
            <a:r>
              <a:rPr lang="en-US" dirty="0" smtClean="0">
                <a:latin typeface="Avenir Book" charset="0"/>
                <a:ea typeface="Avenir Book" charset="0"/>
                <a:cs typeface="Avenir Book" charset="0"/>
              </a:rPr>
              <a:t>service</a:t>
            </a:r>
          </a:p>
          <a:p>
            <a:endParaRPr lang="en-US" dirty="0">
              <a:latin typeface="Avenir Book" charset="0"/>
              <a:ea typeface="Avenir Book" charset="0"/>
              <a:cs typeface="Avenir Book" charset="0"/>
            </a:endParaRPr>
          </a:p>
          <a:p>
            <a:r>
              <a:rPr lang="en-US" b="1" dirty="0">
                <a:latin typeface="Avenir Black" charset="0"/>
                <a:ea typeface="Avenir Black" charset="0"/>
                <a:cs typeface="Avenir Black" charset="0"/>
              </a:rPr>
              <a:t>Acceptable </a:t>
            </a:r>
            <a:endParaRPr lang="en-US" b="1" dirty="0" smtClean="0">
              <a:latin typeface="Avenir Black" charset="0"/>
              <a:ea typeface="Avenir Black" charset="0"/>
              <a:cs typeface="Avenir Black" charset="0"/>
            </a:endParaRPr>
          </a:p>
          <a:p>
            <a:endParaRPr lang="en-US" dirty="0">
              <a:latin typeface="Avenir Book" charset="0"/>
              <a:ea typeface="Avenir Book" charset="0"/>
              <a:cs typeface="Avenir Book" charset="0"/>
            </a:endParaRPr>
          </a:p>
          <a:p>
            <a:pPr algn="ctr"/>
            <a:r>
              <a:rPr lang="en-US" b="1" dirty="0">
                <a:latin typeface="Avenir Book" charset="0"/>
                <a:ea typeface="Avenir Book" charset="0"/>
                <a:cs typeface="Avenir Book" charset="0"/>
              </a:rPr>
              <a:t>DanceArt:  A COMMUNITY DANCE SCHOOL CATERING TO KIDS AT RISK</a:t>
            </a:r>
          </a:p>
          <a:p>
            <a:r>
              <a:rPr lang="en-US" dirty="0">
                <a:latin typeface="Avenir Book" charset="0"/>
                <a:ea typeface="Avenir Book" charset="0"/>
                <a:cs typeface="Avenir Book" charset="0"/>
              </a:rPr>
              <a:t> </a:t>
            </a:r>
          </a:p>
          <a:p>
            <a:r>
              <a:rPr lang="en-US" b="1" dirty="0">
                <a:latin typeface="Avenir Heavy" charset="0"/>
                <a:ea typeface="Avenir Heavy" charset="0"/>
                <a:cs typeface="Avenir Heavy" charset="0"/>
              </a:rPr>
              <a:t>Even better</a:t>
            </a:r>
          </a:p>
          <a:p>
            <a:r>
              <a:rPr lang="en-US" dirty="0">
                <a:latin typeface="Avenir Book" charset="0"/>
                <a:ea typeface="Avenir Book" charset="0"/>
                <a:cs typeface="Avenir Book" charset="0"/>
              </a:rPr>
              <a:t>(More emotional, more poetic, befitting the artistic nature of the topic.)</a:t>
            </a:r>
          </a:p>
          <a:p>
            <a:r>
              <a:rPr lang="en-US" dirty="0">
                <a:latin typeface="Avenir Book" charset="0"/>
                <a:ea typeface="Avenir Book" charset="0"/>
                <a:cs typeface="Avenir Book" charset="0"/>
              </a:rPr>
              <a:t> </a:t>
            </a:r>
          </a:p>
          <a:p>
            <a:pPr algn="ctr"/>
            <a:r>
              <a:rPr lang="en-US" b="1" dirty="0">
                <a:latin typeface="Avenir Book" charset="0"/>
                <a:ea typeface="Avenir Book" charset="0"/>
                <a:cs typeface="Avenir Book" charset="0"/>
              </a:rPr>
              <a:t>DANCING INTO THE SOULS</a:t>
            </a:r>
          </a:p>
          <a:p>
            <a:pPr algn="ctr"/>
            <a:r>
              <a:rPr lang="en-US" b="1" dirty="0">
                <a:latin typeface="Avenir Book" charset="0"/>
                <a:ea typeface="Avenir Book" charset="0"/>
                <a:cs typeface="Avenir Book" charset="0"/>
              </a:rPr>
              <a:t>OF CHILDREN AT RISK:</a:t>
            </a:r>
            <a:r>
              <a:rPr lang="en-US" dirty="0">
                <a:latin typeface="Avenir Book" charset="0"/>
                <a:ea typeface="Avenir Book" charset="0"/>
                <a:cs typeface="Avenir Book" charset="0"/>
              </a:rPr>
              <a:t> </a:t>
            </a:r>
          </a:p>
          <a:p>
            <a:pPr algn="ctr"/>
            <a:r>
              <a:rPr lang="en-US" b="1" dirty="0">
                <a:latin typeface="Avenir Book" charset="0"/>
                <a:ea typeface="Avenir Book" charset="0"/>
                <a:cs typeface="Avenir Book" charset="0"/>
              </a:rPr>
              <a:t>The story of DanceArt</a:t>
            </a:r>
          </a:p>
        </p:txBody>
      </p:sp>
    </p:spTree>
    <p:extLst>
      <p:ext uri="{BB962C8B-B14F-4D97-AF65-F5344CB8AC3E}">
        <p14:creationId xmlns:p14="http://schemas.microsoft.com/office/powerpoint/2010/main" val="210153145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12192000" cy="861774"/>
          </a:xfrm>
          <a:prstGeom prst="rect">
            <a:avLst/>
          </a:prstGeom>
          <a:noFill/>
        </p:spPr>
        <p:txBody>
          <a:bodyPr wrap="square" rtlCol="0">
            <a:spAutoFit/>
          </a:bodyPr>
          <a:lstStyle/>
          <a:p>
            <a:pPr algn="ctr"/>
            <a:r>
              <a:rPr lang="en-US" sz="5000" dirty="0" smtClean="0">
                <a:latin typeface="Bodoni 72 Book" charset="0"/>
                <a:ea typeface="Bodoni 72 Book" charset="0"/>
                <a:cs typeface="Bodoni 72 Book" charset="0"/>
              </a:rPr>
              <a:t>Press release body</a:t>
            </a:r>
            <a:endParaRPr lang="en-US" sz="5000" dirty="0">
              <a:latin typeface="Bodoni 72 Book" charset="0"/>
              <a:ea typeface="Bodoni 72 Book" charset="0"/>
              <a:cs typeface="Bodoni 72 Book" charset="0"/>
            </a:endParaRPr>
          </a:p>
        </p:txBody>
      </p:sp>
      <p:sp>
        <p:nvSpPr>
          <p:cNvPr id="3" name="TextBox 2"/>
          <p:cNvSpPr txBox="1"/>
          <p:nvPr/>
        </p:nvSpPr>
        <p:spPr>
          <a:xfrm>
            <a:off x="2127250" y="865785"/>
            <a:ext cx="7937500" cy="5355313"/>
          </a:xfrm>
          <a:prstGeom prst="rect">
            <a:avLst/>
          </a:prstGeom>
          <a:noFill/>
        </p:spPr>
        <p:txBody>
          <a:bodyPr wrap="square" rtlCol="0">
            <a:spAutoFit/>
          </a:bodyPr>
          <a:lstStyle/>
          <a:p>
            <a:pPr marL="285750" indent="-285750">
              <a:buFont typeface="Wingdings" charset="2"/>
              <a:buChar char="Ø"/>
            </a:pPr>
            <a:r>
              <a:rPr lang="en-US" dirty="0" smtClean="0">
                <a:latin typeface="Avenir Book" charset="0"/>
                <a:ea typeface="Avenir Book" charset="0"/>
                <a:cs typeface="Avenir Book" charset="0"/>
              </a:rPr>
              <a:t>Have </a:t>
            </a:r>
            <a:r>
              <a:rPr lang="en-US" dirty="0">
                <a:latin typeface="Avenir Book" charset="0"/>
                <a:ea typeface="Avenir Book" charset="0"/>
                <a:cs typeface="Avenir Book" charset="0"/>
              </a:rPr>
              <a:t>a voice </a:t>
            </a:r>
          </a:p>
          <a:p>
            <a:pPr marL="742950" lvl="1" indent="-285750">
              <a:buFont typeface="Wingdings" charset="2"/>
              <a:buChar char="Ø"/>
            </a:pPr>
            <a:r>
              <a:rPr lang="en-US" dirty="0" smtClean="0">
                <a:latin typeface="Avenir Book" charset="0"/>
                <a:ea typeface="Avenir Book" charset="0"/>
                <a:cs typeface="Avenir Book" charset="0"/>
              </a:rPr>
              <a:t>Kids </a:t>
            </a:r>
            <a:r>
              <a:rPr lang="en-US" dirty="0">
                <a:latin typeface="Avenir Book" charset="0"/>
                <a:ea typeface="Avenir Book" charset="0"/>
                <a:cs typeface="Avenir Book" charset="0"/>
              </a:rPr>
              <a:t>event? Have fun!</a:t>
            </a:r>
          </a:p>
          <a:p>
            <a:pPr marL="742950" lvl="1" indent="-285750">
              <a:buFont typeface="Wingdings" charset="2"/>
              <a:buChar char="Ø"/>
            </a:pPr>
            <a:r>
              <a:rPr lang="en-US" dirty="0" smtClean="0">
                <a:latin typeface="Avenir Book" charset="0"/>
                <a:ea typeface="Avenir Book" charset="0"/>
                <a:cs typeface="Avenir Book" charset="0"/>
              </a:rPr>
              <a:t>Medical </a:t>
            </a:r>
            <a:r>
              <a:rPr lang="en-US" dirty="0">
                <a:latin typeface="Avenir Book" charset="0"/>
                <a:ea typeface="Avenir Book" charset="0"/>
                <a:cs typeface="Avenir Book" charset="0"/>
              </a:rPr>
              <a:t>device? Be authoritative, </a:t>
            </a:r>
            <a:r>
              <a:rPr lang="en-US" dirty="0" smtClean="0">
                <a:latin typeface="Avenir Book" charset="0"/>
                <a:ea typeface="Avenir Book" charset="0"/>
                <a:cs typeface="Avenir Book" charset="0"/>
              </a:rPr>
              <a:t>knowledgeable.</a:t>
            </a:r>
            <a:endParaRPr lang="en-US" dirty="0">
              <a:latin typeface="Avenir Book" charset="0"/>
              <a:ea typeface="Avenir Book" charset="0"/>
              <a:cs typeface="Avenir Book" charset="0"/>
            </a:endParaRPr>
          </a:p>
          <a:p>
            <a:pPr marL="742950" lvl="1" indent="-285750">
              <a:buFont typeface="Wingdings" charset="2"/>
              <a:buChar char="Ø"/>
            </a:pPr>
            <a:r>
              <a:rPr lang="en-US" dirty="0" smtClean="0">
                <a:latin typeface="Avenir Book" charset="0"/>
                <a:ea typeface="Avenir Book" charset="0"/>
                <a:cs typeface="Avenir Book" charset="0"/>
              </a:rPr>
              <a:t>Whatever </a:t>
            </a:r>
            <a:r>
              <a:rPr lang="en-US" dirty="0">
                <a:latin typeface="Avenir Book" charset="0"/>
                <a:ea typeface="Avenir Book" charset="0"/>
                <a:cs typeface="Avenir Book" charset="0"/>
              </a:rPr>
              <a:t>the subject, there’s inherent drama. Convey your excitement </a:t>
            </a:r>
            <a:r>
              <a:rPr lang="en-US" dirty="0" smtClean="0">
                <a:latin typeface="Avenir Book" charset="0"/>
                <a:ea typeface="Avenir Book" charset="0"/>
                <a:cs typeface="Avenir Book" charset="0"/>
              </a:rPr>
              <a:t>as </a:t>
            </a:r>
            <a:r>
              <a:rPr lang="en-US" dirty="0">
                <a:latin typeface="Avenir Book" charset="0"/>
                <a:ea typeface="Avenir Book" charset="0"/>
                <a:cs typeface="Avenir Book" charset="0"/>
              </a:rPr>
              <a:t>if it’s your own business. Especially when it is</a:t>
            </a:r>
            <a:r>
              <a:rPr lang="en-US" dirty="0" smtClean="0">
                <a:latin typeface="Avenir Book" charset="0"/>
                <a:ea typeface="Avenir Book" charset="0"/>
                <a:cs typeface="Avenir Book" charset="0"/>
              </a:rPr>
              <a:t>!</a:t>
            </a:r>
          </a:p>
          <a:p>
            <a:pPr marL="742950" lvl="1" indent="-285750">
              <a:buFont typeface="Wingdings" charset="2"/>
              <a:buChar char="Ø"/>
            </a:pPr>
            <a:r>
              <a:rPr lang="en-US" dirty="0" smtClean="0">
                <a:latin typeface="Avenir Book" charset="0"/>
                <a:ea typeface="Avenir Book" charset="0"/>
                <a:cs typeface="Avenir Book" charset="0"/>
              </a:rPr>
              <a:t>Mainly, keep it real and relatable.</a:t>
            </a:r>
            <a:endParaRPr lang="en-US" dirty="0">
              <a:latin typeface="Avenir Book" charset="0"/>
              <a:ea typeface="Avenir Book" charset="0"/>
              <a:cs typeface="Avenir Book" charset="0"/>
            </a:endParaRPr>
          </a:p>
          <a:p>
            <a:pPr marL="285750" indent="-285750">
              <a:buFont typeface="Wingdings" charset="2"/>
              <a:buChar char="Ø"/>
            </a:pPr>
            <a:r>
              <a:rPr lang="en-US" dirty="0" smtClean="0">
                <a:latin typeface="Avenir Book" charset="0"/>
                <a:ea typeface="Avenir Book" charset="0"/>
                <a:cs typeface="Avenir Book" charset="0"/>
              </a:rPr>
              <a:t>First </a:t>
            </a:r>
            <a:r>
              <a:rPr lang="en-US" dirty="0">
                <a:latin typeface="Avenir Book" charset="0"/>
                <a:ea typeface="Avenir Book" charset="0"/>
                <a:cs typeface="Avenir Book" charset="0"/>
              </a:rPr>
              <a:t>paragraph</a:t>
            </a:r>
          </a:p>
          <a:p>
            <a:pPr marL="742950" lvl="1" indent="-285750">
              <a:buFont typeface="Wingdings" charset="2"/>
              <a:buChar char="Ø"/>
            </a:pPr>
            <a:r>
              <a:rPr lang="en-US" dirty="0" smtClean="0">
                <a:latin typeface="Avenir Book" charset="0"/>
                <a:ea typeface="Avenir Book" charset="0"/>
                <a:cs typeface="Avenir Book" charset="0"/>
              </a:rPr>
              <a:t>Dateline </a:t>
            </a:r>
            <a:r>
              <a:rPr lang="en-US" dirty="0">
                <a:latin typeface="Avenir Book" charset="0"/>
                <a:ea typeface="Avenir Book" charset="0"/>
                <a:cs typeface="Avenir Book" charset="0"/>
              </a:rPr>
              <a:t>(where is topic happening?]</a:t>
            </a:r>
          </a:p>
          <a:p>
            <a:pPr marL="742950" lvl="1" indent="-285750">
              <a:buFont typeface="Wingdings" charset="2"/>
              <a:buChar char="Ø"/>
            </a:pPr>
            <a:r>
              <a:rPr lang="en-US" dirty="0" smtClean="0">
                <a:latin typeface="Avenir Book" charset="0"/>
                <a:ea typeface="Avenir Book" charset="0"/>
                <a:cs typeface="Avenir Book" charset="0"/>
              </a:rPr>
              <a:t>5 </a:t>
            </a:r>
            <a:r>
              <a:rPr lang="en-US" dirty="0">
                <a:latin typeface="Avenir Book" charset="0"/>
                <a:ea typeface="Avenir Book" charset="0"/>
                <a:cs typeface="Avenir Book" charset="0"/>
              </a:rPr>
              <a:t>W’s:  Who, What, When, Where, </a:t>
            </a:r>
            <a:r>
              <a:rPr lang="en-US" dirty="0" smtClean="0">
                <a:latin typeface="Avenir Book" charset="0"/>
                <a:ea typeface="Avenir Book" charset="0"/>
                <a:cs typeface="Avenir Book" charset="0"/>
              </a:rPr>
              <a:t>Why.</a:t>
            </a:r>
            <a:endParaRPr lang="en-US" dirty="0">
              <a:latin typeface="Avenir Book" charset="0"/>
              <a:ea typeface="Avenir Book" charset="0"/>
              <a:cs typeface="Avenir Book" charset="0"/>
            </a:endParaRPr>
          </a:p>
          <a:p>
            <a:pPr marL="742950" lvl="1" indent="-285750">
              <a:buFont typeface="Wingdings" charset="2"/>
              <a:buChar char="Ø"/>
            </a:pPr>
            <a:r>
              <a:rPr lang="en-US" dirty="0" smtClean="0">
                <a:latin typeface="Avenir Book" charset="0"/>
                <a:ea typeface="Avenir Book" charset="0"/>
                <a:cs typeface="Avenir Book" charset="0"/>
              </a:rPr>
              <a:t>Always </a:t>
            </a:r>
            <a:r>
              <a:rPr lang="en-US" dirty="0">
                <a:latin typeface="Avenir Book" charset="0"/>
                <a:ea typeface="Avenir Book" charset="0"/>
                <a:cs typeface="Avenir Book" charset="0"/>
              </a:rPr>
              <a:t>write in 3</a:t>
            </a:r>
            <a:r>
              <a:rPr lang="en-US" baseline="30000" dirty="0">
                <a:latin typeface="Avenir Book" charset="0"/>
                <a:ea typeface="Avenir Book" charset="0"/>
                <a:cs typeface="Avenir Book" charset="0"/>
              </a:rPr>
              <a:t>rd</a:t>
            </a:r>
            <a:r>
              <a:rPr lang="en-US" dirty="0">
                <a:latin typeface="Avenir Book" charset="0"/>
                <a:ea typeface="Avenir Book" charset="0"/>
                <a:cs typeface="Avenir Book" charset="0"/>
              </a:rPr>
              <a:t> person (objective</a:t>
            </a:r>
            <a:r>
              <a:rPr lang="en-US" dirty="0" smtClean="0">
                <a:latin typeface="Avenir Book" charset="0"/>
                <a:ea typeface="Avenir Book" charset="0"/>
                <a:cs typeface="Avenir Book" charset="0"/>
              </a:rPr>
              <a:t>).</a:t>
            </a:r>
          </a:p>
          <a:p>
            <a:pPr marL="742950" lvl="1" indent="-285750">
              <a:buFont typeface="Wingdings" charset="2"/>
              <a:buChar char="Ø"/>
            </a:pPr>
            <a:r>
              <a:rPr lang="en-US" dirty="0" smtClean="0">
                <a:latin typeface="Avenir Book" charset="0"/>
                <a:ea typeface="Avenir Book" charset="0"/>
                <a:cs typeface="Avenir Book" charset="0"/>
              </a:rPr>
              <a:t>Remember, you have 10 seconds.</a:t>
            </a:r>
            <a:endParaRPr lang="en-US" dirty="0">
              <a:latin typeface="Avenir Book" charset="0"/>
              <a:ea typeface="Avenir Book" charset="0"/>
              <a:cs typeface="Avenir Book" charset="0"/>
            </a:endParaRPr>
          </a:p>
          <a:p>
            <a:pPr marL="285750" indent="-285750">
              <a:buFont typeface="Wingdings" charset="2"/>
              <a:buChar char="Ø"/>
            </a:pPr>
            <a:r>
              <a:rPr lang="en-US" dirty="0" smtClean="0">
                <a:latin typeface="Avenir Book" charset="0"/>
                <a:ea typeface="Avenir Book" charset="0"/>
                <a:cs typeface="Avenir Book" charset="0"/>
              </a:rPr>
              <a:t>Second paragraph</a:t>
            </a:r>
            <a:endParaRPr lang="en-US" dirty="0">
              <a:latin typeface="Avenir Book" charset="0"/>
              <a:ea typeface="Avenir Book" charset="0"/>
              <a:cs typeface="Avenir Book" charset="0"/>
            </a:endParaRPr>
          </a:p>
          <a:p>
            <a:pPr marL="742950" lvl="1" indent="-285750">
              <a:buFont typeface="Wingdings" charset="2"/>
              <a:buChar char="Ø"/>
            </a:pPr>
            <a:r>
              <a:rPr lang="en-US" dirty="0" smtClean="0">
                <a:latin typeface="Avenir Book" charset="0"/>
                <a:ea typeface="Avenir Book" charset="0"/>
                <a:cs typeface="Avenir Book" charset="0"/>
              </a:rPr>
              <a:t>More </a:t>
            </a:r>
            <a:r>
              <a:rPr lang="en-US" dirty="0">
                <a:latin typeface="Avenir Book" charset="0"/>
                <a:ea typeface="Avenir Book" charset="0"/>
                <a:cs typeface="Avenir Book" charset="0"/>
              </a:rPr>
              <a:t>detailed about the </a:t>
            </a:r>
            <a:r>
              <a:rPr lang="en-US" dirty="0" smtClean="0">
                <a:latin typeface="Avenir Book" charset="0"/>
                <a:ea typeface="Avenir Book" charset="0"/>
                <a:cs typeface="Avenir Book" charset="0"/>
              </a:rPr>
              <a:t>principals</a:t>
            </a:r>
            <a:r>
              <a:rPr lang="en-US" dirty="0">
                <a:latin typeface="Avenir Book" charset="0"/>
                <a:ea typeface="Avenir Book" charset="0"/>
                <a:cs typeface="Avenir Book" charset="0"/>
              </a:rPr>
              <a:t>, event, etc.</a:t>
            </a:r>
          </a:p>
          <a:p>
            <a:pPr marL="742950" lvl="1" indent="-285750">
              <a:buFont typeface="Wingdings" charset="2"/>
              <a:buChar char="Ø"/>
            </a:pPr>
            <a:r>
              <a:rPr lang="en-US" dirty="0" smtClean="0">
                <a:latin typeface="Avenir Book" charset="0"/>
                <a:ea typeface="Avenir Book" charset="0"/>
                <a:cs typeface="Avenir Book" charset="0"/>
              </a:rPr>
              <a:t>Quotes </a:t>
            </a:r>
            <a:r>
              <a:rPr lang="en-US" dirty="0">
                <a:latin typeface="Avenir Book" charset="0"/>
                <a:ea typeface="Avenir Book" charset="0"/>
                <a:cs typeface="Avenir Book" charset="0"/>
              </a:rPr>
              <a:t>are </a:t>
            </a:r>
            <a:r>
              <a:rPr lang="en-US" dirty="0" smtClean="0">
                <a:latin typeface="Avenir Book" charset="0"/>
                <a:ea typeface="Avenir Book" charset="0"/>
                <a:cs typeface="Avenir Book" charset="0"/>
              </a:rPr>
              <a:t>good.</a:t>
            </a:r>
            <a:endParaRPr lang="en-US" dirty="0">
              <a:latin typeface="Avenir Book" charset="0"/>
              <a:ea typeface="Avenir Book" charset="0"/>
              <a:cs typeface="Avenir Book" charset="0"/>
            </a:endParaRPr>
          </a:p>
          <a:p>
            <a:pPr marL="1200150" lvl="2" indent="-285750">
              <a:buFont typeface="Wingdings" charset="2"/>
              <a:buChar char="Ø"/>
            </a:pPr>
            <a:r>
              <a:rPr lang="en-US" dirty="0" smtClean="0">
                <a:latin typeface="Avenir Book" charset="0"/>
                <a:ea typeface="Avenir Book" charset="0"/>
                <a:cs typeface="Avenir Book" charset="0"/>
              </a:rPr>
              <a:t>Real </a:t>
            </a:r>
            <a:r>
              <a:rPr lang="en-US" dirty="0">
                <a:latin typeface="Avenir Book" charset="0"/>
                <a:ea typeface="Avenir Book" charset="0"/>
                <a:cs typeface="Avenir Book" charset="0"/>
              </a:rPr>
              <a:t>or made up (get approval</a:t>
            </a:r>
            <a:r>
              <a:rPr lang="en-US" dirty="0" smtClean="0">
                <a:latin typeface="Avenir Book" charset="0"/>
                <a:ea typeface="Avenir Book" charset="0"/>
                <a:cs typeface="Avenir Book" charset="0"/>
              </a:rPr>
              <a:t>).</a:t>
            </a:r>
            <a:endParaRPr lang="en-US" dirty="0">
              <a:latin typeface="Avenir Book" charset="0"/>
              <a:ea typeface="Avenir Book" charset="0"/>
              <a:cs typeface="Avenir Book" charset="0"/>
            </a:endParaRPr>
          </a:p>
          <a:p>
            <a:pPr marL="1200150" lvl="2" indent="-285750">
              <a:buFont typeface="Wingdings" charset="2"/>
              <a:buChar char="Ø"/>
            </a:pPr>
            <a:r>
              <a:rPr lang="en-US" dirty="0" smtClean="0">
                <a:latin typeface="Avenir Book" charset="0"/>
                <a:ea typeface="Avenir Book" charset="0"/>
                <a:cs typeface="Avenir Book" charset="0"/>
              </a:rPr>
              <a:t>Lends credibility.</a:t>
            </a:r>
            <a:endParaRPr lang="en-US" dirty="0">
              <a:latin typeface="Avenir Book" charset="0"/>
              <a:ea typeface="Avenir Book" charset="0"/>
              <a:cs typeface="Avenir Book" charset="0"/>
            </a:endParaRPr>
          </a:p>
          <a:p>
            <a:pPr marL="1200150" lvl="2" indent="-285750">
              <a:buFont typeface="Wingdings" charset="2"/>
              <a:buChar char="Ø"/>
            </a:pPr>
            <a:r>
              <a:rPr lang="en-US" dirty="0" smtClean="0">
                <a:latin typeface="Avenir Book" charset="0"/>
                <a:ea typeface="Avenir Book" charset="0"/>
                <a:cs typeface="Avenir Book" charset="0"/>
              </a:rPr>
              <a:t>Provides </a:t>
            </a:r>
            <a:r>
              <a:rPr lang="en-US" dirty="0">
                <a:latin typeface="Avenir Book" charset="0"/>
                <a:ea typeface="Avenir Book" charset="0"/>
                <a:cs typeface="Avenir Book" charset="0"/>
              </a:rPr>
              <a:t>a contact within the </a:t>
            </a:r>
            <a:r>
              <a:rPr lang="en-US" dirty="0" smtClean="0">
                <a:latin typeface="Avenir Book" charset="0"/>
                <a:ea typeface="Avenir Book" charset="0"/>
                <a:cs typeface="Avenir Book" charset="0"/>
              </a:rPr>
              <a:t>article. Numbers, stats, figures, surveys, etc. – all good for backing up your point. Check for accuracy.</a:t>
            </a:r>
            <a:endParaRPr lang="en-US" dirty="0">
              <a:latin typeface="Avenir Book" charset="0"/>
              <a:ea typeface="Avenir Book" charset="0"/>
              <a:cs typeface="Avenir Book" charset="0"/>
            </a:endParaRPr>
          </a:p>
        </p:txBody>
      </p:sp>
    </p:spTree>
    <p:extLst>
      <p:ext uri="{BB962C8B-B14F-4D97-AF65-F5344CB8AC3E}">
        <p14:creationId xmlns:p14="http://schemas.microsoft.com/office/powerpoint/2010/main" val="70766886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89964" y="416859"/>
            <a:ext cx="11456895" cy="6555641"/>
          </a:xfrm>
          <a:prstGeom prst="rect">
            <a:avLst/>
          </a:prstGeom>
          <a:noFill/>
        </p:spPr>
        <p:txBody>
          <a:bodyPr wrap="square" rtlCol="0">
            <a:spAutoFit/>
          </a:bodyPr>
          <a:lstStyle/>
          <a:p>
            <a:pPr algn="ctr"/>
            <a:r>
              <a:rPr lang="en-US" sz="1500" b="1" dirty="0">
                <a:latin typeface="Avenir Book" charset="0"/>
                <a:ea typeface="Avenir Book" charset="0"/>
                <a:cs typeface="Avenir Book" charset="0"/>
              </a:rPr>
              <a:t>ARE YOU “BOOK” SMART?</a:t>
            </a:r>
            <a:endParaRPr lang="en-US" sz="1500" dirty="0">
              <a:latin typeface="Avenir Book" charset="0"/>
              <a:ea typeface="Avenir Book" charset="0"/>
              <a:cs typeface="Avenir Book" charset="0"/>
            </a:endParaRPr>
          </a:p>
          <a:p>
            <a:pPr algn="ctr"/>
            <a:r>
              <a:rPr lang="en-US" sz="1500" b="1" dirty="0">
                <a:latin typeface="Avenir Book" charset="0"/>
                <a:ea typeface="Avenir Book" charset="0"/>
                <a:cs typeface="Avenir Book" charset="0"/>
              </a:rPr>
              <a:t>FROM WRITING TO MARKETING YOUR BOOK,</a:t>
            </a:r>
            <a:endParaRPr lang="en-US" sz="1500" dirty="0">
              <a:latin typeface="Avenir Book" charset="0"/>
              <a:ea typeface="Avenir Book" charset="0"/>
              <a:cs typeface="Avenir Book" charset="0"/>
            </a:endParaRPr>
          </a:p>
          <a:p>
            <a:pPr algn="ctr"/>
            <a:r>
              <a:rPr lang="en-US" sz="1500" b="1" dirty="0">
                <a:latin typeface="Avenir Book" charset="0"/>
                <a:ea typeface="Avenir Book" charset="0"/>
                <a:cs typeface="Avenir Book" charset="0"/>
              </a:rPr>
              <a:t>INDEPENDENT WRITERS OF CHICAGO (IWOC)</a:t>
            </a:r>
            <a:endParaRPr lang="en-US" sz="1500" dirty="0">
              <a:latin typeface="Avenir Book" charset="0"/>
              <a:ea typeface="Avenir Book" charset="0"/>
              <a:cs typeface="Avenir Book" charset="0"/>
            </a:endParaRPr>
          </a:p>
          <a:p>
            <a:pPr algn="ctr"/>
            <a:r>
              <a:rPr lang="en-US" sz="1500" b="1" dirty="0">
                <a:latin typeface="Avenir Book" charset="0"/>
                <a:ea typeface="Avenir Book" charset="0"/>
                <a:cs typeface="Avenir Book" charset="0"/>
              </a:rPr>
              <a:t>LEARN THE </a:t>
            </a:r>
            <a:r>
              <a:rPr lang="en-US" sz="1500" b="1" dirty="0" smtClean="0">
                <a:latin typeface="Avenir Book" charset="0"/>
                <a:ea typeface="Avenir Book" charset="0"/>
                <a:cs typeface="Avenir Book" charset="0"/>
              </a:rPr>
              <a:t>ABCs </a:t>
            </a:r>
            <a:r>
              <a:rPr lang="en-US" sz="1500" b="1" dirty="0">
                <a:latin typeface="Avenir Book" charset="0"/>
                <a:ea typeface="Avenir Book" charset="0"/>
                <a:cs typeface="Avenir Book" charset="0"/>
              </a:rPr>
              <a:t>OF GETTING PUBLISHED</a:t>
            </a:r>
            <a:endParaRPr lang="en-US" sz="1500" dirty="0">
              <a:latin typeface="Avenir Book" charset="0"/>
              <a:ea typeface="Avenir Book" charset="0"/>
              <a:cs typeface="Avenir Book" charset="0"/>
            </a:endParaRPr>
          </a:p>
          <a:p>
            <a:r>
              <a:rPr lang="en-US" sz="1500" b="1" dirty="0">
                <a:latin typeface="Avenir Book" charset="0"/>
                <a:ea typeface="Avenir Book" charset="0"/>
                <a:cs typeface="Avenir Book" charset="0"/>
              </a:rPr>
              <a:t> </a:t>
            </a:r>
            <a:endParaRPr lang="en-US" sz="1500" dirty="0">
              <a:latin typeface="Avenir Book" charset="0"/>
              <a:ea typeface="Avenir Book" charset="0"/>
              <a:cs typeface="Avenir Book" charset="0"/>
            </a:endParaRPr>
          </a:p>
          <a:p>
            <a:r>
              <a:rPr lang="en-US" sz="1500" b="1" dirty="0">
                <a:latin typeface="Avenir Book" charset="0"/>
                <a:ea typeface="Avenir Book" charset="0"/>
                <a:cs typeface="Avenir Book" charset="0"/>
              </a:rPr>
              <a:t> </a:t>
            </a:r>
            <a:endParaRPr lang="en-US" sz="1500" dirty="0">
              <a:latin typeface="Avenir Book" charset="0"/>
              <a:ea typeface="Avenir Book" charset="0"/>
              <a:cs typeface="Avenir Book" charset="0"/>
            </a:endParaRPr>
          </a:p>
          <a:p>
            <a:r>
              <a:rPr lang="en-US" sz="1500" dirty="0">
                <a:latin typeface="Avenir Book" charset="0"/>
                <a:ea typeface="Avenir Book" charset="0"/>
                <a:cs typeface="Avenir Book" charset="0"/>
              </a:rPr>
              <a:t>CHICAGO, IL – [date] You just know you’ve got a book in you. Novel. Cook book. Self-help. Doesn’t matter. But once you’ve gotten the initial brainstorm – where do you go from there? Easy to find out if you come to the next IWOC meeting on Tuesday, January 12</a:t>
            </a:r>
            <a:r>
              <a:rPr lang="en-US" sz="1500" baseline="30000" dirty="0">
                <a:latin typeface="Avenir Book" charset="0"/>
                <a:ea typeface="Avenir Book" charset="0"/>
                <a:cs typeface="Avenir Book" charset="0"/>
              </a:rPr>
              <a:t>th</a:t>
            </a:r>
            <a:r>
              <a:rPr lang="en-US" sz="1500" dirty="0">
                <a:latin typeface="Avenir Book" charset="0"/>
                <a:ea typeface="Avenir Book" charset="0"/>
                <a:cs typeface="Avenir Book" charset="0"/>
              </a:rPr>
              <a:t>, when Jim </a:t>
            </a:r>
            <a:r>
              <a:rPr lang="en-US" sz="1500" dirty="0" err="1">
                <a:latin typeface="Avenir Book" charset="0"/>
                <a:ea typeface="Avenir Book" charset="0"/>
                <a:cs typeface="Avenir Book" charset="0"/>
              </a:rPr>
              <a:t>Kepler</a:t>
            </a:r>
            <a:r>
              <a:rPr lang="en-US" sz="1500" dirty="0">
                <a:latin typeface="Avenir Book" charset="0"/>
                <a:ea typeface="Avenir Book" charset="0"/>
                <a:cs typeface="Avenir Book" charset="0"/>
              </a:rPr>
              <a:t> and Kim Bookless dynamically present their acclaimed Jim and Kim Show, or “How to Write, Publish and Market Your Book.” As two IWOC veterans and publishing success stories in their own right, they’ll equip you with their “one-two-three” approach to getting your book written, produced, published and marketed. All time-tested advice that actually works in the real world, whether your aim is to self-publish or go the traditional royalty route.</a:t>
            </a:r>
          </a:p>
          <a:p>
            <a:r>
              <a:rPr lang="en-US" sz="1500" dirty="0">
                <a:latin typeface="Avenir Book" charset="0"/>
                <a:ea typeface="Avenir Book" charset="0"/>
                <a:cs typeface="Avenir Book" charset="0"/>
              </a:rPr>
              <a:t> </a:t>
            </a:r>
          </a:p>
          <a:p>
            <a:r>
              <a:rPr lang="en-US" sz="1500" dirty="0">
                <a:latin typeface="Avenir Book" charset="0"/>
                <a:ea typeface="Avenir Book" charset="0"/>
                <a:cs typeface="Avenir Book" charset="0"/>
              </a:rPr>
              <a:t>Jim is the hands-on owner of Adams Press, a 74-year-old specialty book production company catering to small publishers. Consultant, editor and founder of the Chicago Self-Publishing Group, Kim gently but expertly guides indie and self-publishing authors along the path from concept and development to finished books. Together in this info-packed presentation, they will cover the steps that will take your book from incipient idea to selling it in today’s competitive marketplace. They’ll also clearly lay out the pros and cons of self and traditional publishing, how to find a publisher, how to publish your own e-book and much more. </a:t>
            </a:r>
          </a:p>
          <a:p>
            <a:r>
              <a:rPr lang="en-US" sz="1500" dirty="0">
                <a:latin typeface="Avenir Book" charset="0"/>
                <a:ea typeface="Avenir Book" charset="0"/>
                <a:cs typeface="Avenir Book" charset="0"/>
              </a:rPr>
              <a:t> </a:t>
            </a:r>
          </a:p>
          <a:p>
            <a:r>
              <a:rPr lang="en-US" sz="1500" dirty="0">
                <a:latin typeface="Avenir Book" charset="0"/>
                <a:ea typeface="Avenir Book" charset="0"/>
                <a:cs typeface="Avenir Book" charset="0"/>
              </a:rPr>
              <a:t>So clear your calendars and come to the meeting. Bring questions, share experiences. Get ready...get set ...get book smart! </a:t>
            </a:r>
          </a:p>
          <a:p>
            <a:r>
              <a:rPr lang="en-US" sz="1500" b="1" dirty="0">
                <a:latin typeface="Avenir Book" charset="0"/>
                <a:ea typeface="Avenir Book" charset="0"/>
                <a:cs typeface="Avenir Book" charset="0"/>
              </a:rPr>
              <a:t> </a:t>
            </a:r>
            <a:endParaRPr lang="en-US" sz="1500" dirty="0">
              <a:latin typeface="Avenir Book" charset="0"/>
              <a:ea typeface="Avenir Book" charset="0"/>
              <a:cs typeface="Avenir Book" charset="0"/>
            </a:endParaRPr>
          </a:p>
          <a:p>
            <a:r>
              <a:rPr lang="en-US" sz="1500" dirty="0">
                <a:latin typeface="Avenir Book" charset="0"/>
                <a:ea typeface="Avenir Book" charset="0"/>
                <a:cs typeface="Avenir Book" charset="0"/>
              </a:rPr>
              <a:t>The IWOC meeting will take place Tuesday, </a:t>
            </a:r>
            <a:r>
              <a:rPr lang="en-US" sz="1500" b="1" dirty="0">
                <a:latin typeface="Avenir Book" charset="0"/>
                <a:ea typeface="Avenir Book" charset="0"/>
                <a:cs typeface="Avenir Book" charset="0"/>
              </a:rPr>
              <a:t>January 12</a:t>
            </a:r>
            <a:r>
              <a:rPr lang="en-US" sz="1500" b="1" baseline="30000" dirty="0">
                <a:latin typeface="Avenir Book" charset="0"/>
                <a:ea typeface="Avenir Book" charset="0"/>
                <a:cs typeface="Avenir Book" charset="0"/>
              </a:rPr>
              <a:t>th</a:t>
            </a:r>
            <a:r>
              <a:rPr lang="en-US" sz="1500" dirty="0">
                <a:latin typeface="Avenir Book" charset="0"/>
                <a:ea typeface="Avenir Book" charset="0"/>
                <a:cs typeface="Avenir Book" charset="0"/>
              </a:rPr>
              <a:t> in </a:t>
            </a:r>
            <a:r>
              <a:rPr lang="en-US" sz="1500" b="1" dirty="0">
                <a:latin typeface="Avenir Book" charset="0"/>
                <a:ea typeface="Avenir Book" charset="0"/>
                <a:cs typeface="Avenir Book" charset="0"/>
              </a:rPr>
              <a:t>Room</a:t>
            </a:r>
            <a:r>
              <a:rPr lang="en-US" sz="1500" dirty="0">
                <a:latin typeface="Avenir Book" charset="0"/>
                <a:ea typeface="Avenir Book" charset="0"/>
                <a:cs typeface="Avenir Book" charset="0"/>
              </a:rPr>
              <a:t> </a:t>
            </a:r>
            <a:r>
              <a:rPr lang="en-US" sz="1500" b="1" dirty="0">
                <a:latin typeface="Avenir Book" charset="0"/>
                <a:ea typeface="Avenir Book" charset="0"/>
                <a:cs typeface="Avenir Book" charset="0"/>
              </a:rPr>
              <a:t>4F </a:t>
            </a:r>
            <a:r>
              <a:rPr lang="en-US" sz="1500" dirty="0">
                <a:latin typeface="Avenir Book" charset="0"/>
                <a:ea typeface="Avenir Book" charset="0"/>
                <a:cs typeface="Avenir Book" charset="0"/>
              </a:rPr>
              <a:t>(4</a:t>
            </a:r>
            <a:r>
              <a:rPr lang="en-US" sz="1500" baseline="30000" dirty="0">
                <a:latin typeface="Avenir Book" charset="0"/>
                <a:ea typeface="Avenir Book" charset="0"/>
                <a:cs typeface="Avenir Book" charset="0"/>
              </a:rPr>
              <a:t>th</a:t>
            </a:r>
            <a:r>
              <a:rPr lang="en-US" sz="1500" dirty="0">
                <a:latin typeface="Avenir Book" charset="0"/>
                <a:ea typeface="Avenir Book" charset="0"/>
                <a:cs typeface="Avenir Book" charset="0"/>
              </a:rPr>
              <a:t> fl.) at the </a:t>
            </a:r>
            <a:r>
              <a:rPr lang="en-US" sz="1500" dirty="0" err="1">
                <a:latin typeface="Avenir Book" charset="0"/>
                <a:ea typeface="Avenir Book" charset="0"/>
                <a:cs typeface="Avenir Book" charset="0"/>
              </a:rPr>
              <a:t>Gratz</a:t>
            </a:r>
            <a:r>
              <a:rPr lang="en-US" sz="1500" dirty="0">
                <a:latin typeface="Avenir Book" charset="0"/>
                <a:ea typeface="Avenir Book" charset="0"/>
                <a:cs typeface="Avenir Book" charset="0"/>
              </a:rPr>
              <a:t> Center, 126 E. Chestnut St. / 115 E. Delaware, Chicago, just west of Michigan Ave., adjacent to Fourth Presbyterian Church. Discounted parking (after 5 pm, with validation) is located at the 900 N. Michigan Ave. garage. Networking  at 5 p.m. Main program, 6 p.m. IWOC members admitted free and do not need to register. Nonmembers, $15. ($10 if pre-registered at </a:t>
            </a:r>
            <a:r>
              <a:rPr lang="en-US" sz="1500" dirty="0">
                <a:latin typeface="Avenir Book" charset="0"/>
                <a:ea typeface="Avenir Book" charset="0"/>
                <a:cs typeface="Avenir Book" charset="0"/>
                <a:hlinkClick r:id="rId2"/>
              </a:rPr>
              <a:t>http://www.iwoc.org/calendar</a:t>
            </a:r>
            <a:r>
              <a:rPr lang="en-US" sz="1500" dirty="0">
                <a:latin typeface="Avenir Book" charset="0"/>
                <a:ea typeface="Avenir Book" charset="0"/>
                <a:cs typeface="Avenir Book" charset="0"/>
              </a:rPr>
              <a:t>. Click on “January 12</a:t>
            </a:r>
            <a:r>
              <a:rPr lang="en-US" sz="1500" baseline="30000" dirty="0">
                <a:latin typeface="Avenir Book" charset="0"/>
                <a:ea typeface="Avenir Book" charset="0"/>
                <a:cs typeface="Avenir Book" charset="0"/>
              </a:rPr>
              <a:t>th</a:t>
            </a:r>
            <a:r>
              <a:rPr lang="en-US" sz="1500" dirty="0">
                <a:latin typeface="Avenir Book" charset="0"/>
                <a:ea typeface="Avenir Book" charset="0"/>
                <a:cs typeface="Avenir Book" charset="0"/>
              </a:rPr>
              <a:t> IWOC Meeting.”) Following the meeting, attendees are invited to a nearby restaurant for a buy-your-own dinner to further discuss writing-related topics or to continue networking.  For more information, call 800-804-IWOC (800-804-4962) or visit </a:t>
            </a:r>
            <a:r>
              <a:rPr lang="en-US" sz="1500" dirty="0">
                <a:latin typeface="Avenir Book" charset="0"/>
                <a:ea typeface="Avenir Book" charset="0"/>
                <a:cs typeface="Avenir Book" charset="0"/>
                <a:hlinkClick r:id="rId3"/>
              </a:rPr>
              <a:t>www.iwoc.org</a:t>
            </a:r>
            <a:r>
              <a:rPr lang="en-US" sz="1500" dirty="0">
                <a:latin typeface="Avenir Book" charset="0"/>
                <a:ea typeface="Avenir Book" charset="0"/>
                <a:cs typeface="Avenir Book" charset="0"/>
              </a:rPr>
              <a:t>.</a:t>
            </a:r>
          </a:p>
          <a:p>
            <a:endParaRPr lang="en-US" sz="1500" dirty="0">
              <a:latin typeface="Avenir Book" charset="0"/>
              <a:ea typeface="Avenir Book" charset="0"/>
              <a:cs typeface="Avenir Book" charset="0"/>
            </a:endParaRPr>
          </a:p>
        </p:txBody>
      </p:sp>
      <p:sp>
        <p:nvSpPr>
          <p:cNvPr id="10" name="TextBox 9"/>
          <p:cNvSpPr txBox="1"/>
          <p:nvPr/>
        </p:nvSpPr>
        <p:spPr>
          <a:xfrm>
            <a:off x="389964" y="47527"/>
            <a:ext cx="2581835" cy="646331"/>
          </a:xfrm>
          <a:prstGeom prst="rect">
            <a:avLst/>
          </a:prstGeom>
          <a:noFill/>
        </p:spPr>
        <p:txBody>
          <a:bodyPr wrap="square" rtlCol="0">
            <a:spAutoFit/>
          </a:bodyPr>
          <a:lstStyle/>
          <a:p>
            <a:r>
              <a:rPr lang="en-US" dirty="0" smtClean="0"/>
              <a:t>FOR IMMEDIATE RELEASE</a:t>
            </a:r>
          </a:p>
          <a:p>
            <a:r>
              <a:rPr lang="en-US" dirty="0" smtClean="0"/>
              <a:t>[date </a:t>
            </a:r>
            <a:r>
              <a:rPr lang="en-US" smtClean="0"/>
              <a:t>sent out]</a:t>
            </a:r>
            <a:endParaRPr lang="en-US" dirty="0"/>
          </a:p>
        </p:txBody>
      </p:sp>
      <p:sp>
        <p:nvSpPr>
          <p:cNvPr id="11" name="TextBox 10"/>
          <p:cNvSpPr txBox="1"/>
          <p:nvPr/>
        </p:nvSpPr>
        <p:spPr>
          <a:xfrm>
            <a:off x="9372600" y="68160"/>
            <a:ext cx="2664127" cy="646331"/>
          </a:xfrm>
          <a:prstGeom prst="rect">
            <a:avLst/>
          </a:prstGeom>
          <a:noFill/>
        </p:spPr>
        <p:txBody>
          <a:bodyPr wrap="none" rtlCol="0">
            <a:spAutoFit/>
          </a:bodyPr>
          <a:lstStyle/>
          <a:p>
            <a:r>
              <a:rPr lang="en-US" dirty="0" smtClean="0"/>
              <a:t>CONTACT:  LAURA STIGLER</a:t>
            </a:r>
          </a:p>
          <a:p>
            <a:r>
              <a:rPr lang="en-US" dirty="0" smtClean="0"/>
              <a:t>[email &amp; phone]</a:t>
            </a:r>
            <a:endParaRPr lang="en-US" dirty="0"/>
          </a:p>
        </p:txBody>
      </p:sp>
    </p:spTree>
    <p:extLst>
      <p:ext uri="{BB962C8B-B14F-4D97-AF65-F5344CB8AC3E}">
        <p14:creationId xmlns:p14="http://schemas.microsoft.com/office/powerpoint/2010/main" val="31250944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12192000" cy="861774"/>
          </a:xfrm>
          <a:prstGeom prst="rect">
            <a:avLst/>
          </a:prstGeom>
          <a:noFill/>
        </p:spPr>
        <p:txBody>
          <a:bodyPr wrap="square" rtlCol="0">
            <a:spAutoFit/>
          </a:bodyPr>
          <a:lstStyle/>
          <a:p>
            <a:pPr algn="ctr"/>
            <a:r>
              <a:rPr lang="en-US" sz="5000" dirty="0" smtClean="0">
                <a:latin typeface="Bodoni 72 Book" charset="0"/>
                <a:ea typeface="Bodoni 72 Book" charset="0"/>
                <a:cs typeface="Bodoni 72 Book" charset="0"/>
              </a:rPr>
              <a:t>Rules of thumb</a:t>
            </a:r>
            <a:endParaRPr lang="en-US" sz="5000" dirty="0">
              <a:latin typeface="Bodoni 72 Book" charset="0"/>
              <a:ea typeface="Bodoni 72 Book" charset="0"/>
              <a:cs typeface="Bodoni 72 Book" charset="0"/>
            </a:endParaRPr>
          </a:p>
        </p:txBody>
      </p:sp>
      <p:sp>
        <p:nvSpPr>
          <p:cNvPr id="3" name="TextBox 2"/>
          <p:cNvSpPr txBox="1"/>
          <p:nvPr/>
        </p:nvSpPr>
        <p:spPr>
          <a:xfrm>
            <a:off x="2410385" y="1534866"/>
            <a:ext cx="7371230" cy="3139321"/>
          </a:xfrm>
          <a:prstGeom prst="rect">
            <a:avLst/>
          </a:prstGeom>
          <a:noFill/>
        </p:spPr>
        <p:txBody>
          <a:bodyPr wrap="square" rtlCol="0">
            <a:spAutoFit/>
          </a:bodyPr>
          <a:lstStyle/>
          <a:p>
            <a:pPr marL="285750" indent="-285750">
              <a:buFont typeface="Wingdings" charset="2"/>
              <a:buChar char="Ø"/>
            </a:pPr>
            <a:r>
              <a:rPr lang="en-US" dirty="0" smtClean="0">
                <a:latin typeface="Avenir Book" charset="0"/>
                <a:ea typeface="Avenir Book" charset="0"/>
                <a:cs typeface="Avenir Book" charset="0"/>
              </a:rPr>
              <a:t>Easy to understand and use. So avoid jargon, unless </a:t>
            </a:r>
            <a:r>
              <a:rPr lang="en-US" dirty="0">
                <a:latin typeface="Avenir Book" charset="0"/>
                <a:ea typeface="Avenir Book" charset="0"/>
                <a:cs typeface="Avenir Book" charset="0"/>
              </a:rPr>
              <a:t>you’re speaking to a specialized </a:t>
            </a:r>
            <a:r>
              <a:rPr lang="en-US" dirty="0" smtClean="0">
                <a:latin typeface="Avenir Book" charset="0"/>
                <a:ea typeface="Avenir Book" charset="0"/>
                <a:cs typeface="Avenir Book" charset="0"/>
              </a:rPr>
              <a:t>audience. </a:t>
            </a:r>
            <a:endParaRPr lang="en-US" dirty="0">
              <a:latin typeface="Avenir Book" charset="0"/>
              <a:ea typeface="Avenir Book" charset="0"/>
              <a:cs typeface="Avenir Book" charset="0"/>
            </a:endParaRPr>
          </a:p>
          <a:p>
            <a:pPr marL="285750" indent="-285750">
              <a:buFont typeface="Wingdings" charset="2"/>
              <a:buChar char="Ø"/>
            </a:pPr>
            <a:r>
              <a:rPr lang="en-US" dirty="0" smtClean="0">
                <a:latin typeface="Avenir Book" charset="0"/>
                <a:ea typeface="Avenir Book" charset="0"/>
                <a:cs typeface="Avenir Book" charset="0"/>
              </a:rPr>
              <a:t>Spelling </a:t>
            </a:r>
            <a:r>
              <a:rPr lang="en-US" dirty="0">
                <a:latin typeface="Avenir Book" charset="0"/>
                <a:ea typeface="Avenir Book" charset="0"/>
                <a:cs typeface="Avenir Book" charset="0"/>
              </a:rPr>
              <a:t>and </a:t>
            </a:r>
            <a:r>
              <a:rPr lang="en-US" dirty="0" smtClean="0">
                <a:latin typeface="Avenir Book" charset="0"/>
                <a:ea typeface="Avenir Book" charset="0"/>
                <a:cs typeface="Avenir Book" charset="0"/>
              </a:rPr>
              <a:t>grammar </a:t>
            </a:r>
            <a:r>
              <a:rPr lang="en-US" dirty="0">
                <a:latin typeface="Avenir Book" charset="0"/>
                <a:ea typeface="Avenir Book" charset="0"/>
                <a:cs typeface="Avenir Book" charset="0"/>
              </a:rPr>
              <a:t>check </a:t>
            </a:r>
            <a:r>
              <a:rPr lang="en-US" dirty="0" smtClean="0">
                <a:latin typeface="Avenir Book" charset="0"/>
                <a:ea typeface="Avenir Book" charset="0"/>
                <a:cs typeface="Avenir Book" charset="0"/>
              </a:rPr>
              <a:t>– don’t depend </a:t>
            </a:r>
            <a:r>
              <a:rPr lang="en-US" dirty="0">
                <a:latin typeface="Avenir Book" charset="0"/>
                <a:ea typeface="Avenir Book" charset="0"/>
                <a:cs typeface="Avenir Book" charset="0"/>
              </a:rPr>
              <a:t>on AutoCorrect </a:t>
            </a:r>
            <a:endParaRPr lang="en-US" dirty="0" smtClean="0">
              <a:latin typeface="Avenir Book" charset="0"/>
              <a:ea typeface="Avenir Book" charset="0"/>
              <a:cs typeface="Avenir Book" charset="0"/>
            </a:endParaRPr>
          </a:p>
          <a:p>
            <a:pPr marL="285750" indent="-285750">
              <a:buFont typeface="Wingdings" charset="2"/>
              <a:buChar char="Ø"/>
            </a:pPr>
            <a:r>
              <a:rPr lang="en-US" dirty="0" smtClean="0">
                <a:latin typeface="Avenir Book" charset="0"/>
                <a:ea typeface="Avenir Book" charset="0"/>
                <a:cs typeface="Avenir Book" charset="0"/>
              </a:rPr>
              <a:t>Write simply</a:t>
            </a:r>
            <a:endParaRPr lang="en-US" dirty="0">
              <a:latin typeface="Avenir Book" charset="0"/>
              <a:ea typeface="Avenir Book" charset="0"/>
              <a:cs typeface="Avenir Book" charset="0"/>
            </a:endParaRPr>
          </a:p>
          <a:p>
            <a:pPr marL="285750" indent="-285750">
              <a:buFont typeface="Wingdings" charset="2"/>
              <a:buChar char="Ø"/>
            </a:pPr>
            <a:r>
              <a:rPr lang="en-US" dirty="0" smtClean="0">
                <a:latin typeface="Avenir Book" charset="0"/>
                <a:ea typeface="Avenir Book" charset="0"/>
                <a:cs typeface="Avenir Book" charset="0"/>
              </a:rPr>
              <a:t>Have </a:t>
            </a:r>
            <a:r>
              <a:rPr lang="en-US" dirty="0">
                <a:latin typeface="Avenir Book" charset="0"/>
                <a:ea typeface="Avenir Book" charset="0"/>
                <a:cs typeface="Avenir Book" charset="0"/>
              </a:rPr>
              <a:t>someone else </a:t>
            </a:r>
            <a:r>
              <a:rPr lang="en-US" dirty="0" smtClean="0">
                <a:latin typeface="Avenir Book" charset="0"/>
                <a:ea typeface="Avenir Book" charset="0"/>
                <a:cs typeface="Avenir Book" charset="0"/>
              </a:rPr>
              <a:t>proofread</a:t>
            </a:r>
          </a:p>
          <a:p>
            <a:pPr marL="285750" indent="-285750">
              <a:buFont typeface="Wingdings" charset="2"/>
              <a:buChar char="Ø"/>
            </a:pPr>
            <a:r>
              <a:rPr lang="en-US" dirty="0" smtClean="0">
                <a:latin typeface="Avenir Book" charset="0"/>
                <a:ea typeface="Avenir Book" charset="0"/>
                <a:cs typeface="Avenir Book" charset="0"/>
              </a:rPr>
              <a:t>Editors and writers thrive on </a:t>
            </a:r>
            <a:r>
              <a:rPr lang="en-US" dirty="0" smtClean="0">
                <a:latin typeface="Avenir Medium" charset="0"/>
                <a:ea typeface="Avenir Medium" charset="0"/>
                <a:cs typeface="Avenir Medium" charset="0"/>
              </a:rPr>
              <a:t>accurate</a:t>
            </a:r>
            <a:r>
              <a:rPr lang="en-US" dirty="0" smtClean="0">
                <a:latin typeface="Avenir Book" charset="0"/>
                <a:ea typeface="Avenir Book" charset="0"/>
                <a:cs typeface="Avenir Book" charset="0"/>
              </a:rPr>
              <a:t> numbers</a:t>
            </a:r>
            <a:endParaRPr lang="en-US" dirty="0">
              <a:latin typeface="Avenir Book" charset="0"/>
              <a:ea typeface="Avenir Book" charset="0"/>
              <a:cs typeface="Avenir Book" charset="0"/>
            </a:endParaRPr>
          </a:p>
          <a:p>
            <a:pPr marL="285750" indent="-285750">
              <a:buFont typeface="Wingdings" charset="2"/>
              <a:buChar char="Ø"/>
            </a:pPr>
            <a:r>
              <a:rPr lang="en-US" dirty="0" smtClean="0">
                <a:latin typeface="Avenir Book" charset="0"/>
                <a:ea typeface="Avenir Book" charset="0"/>
                <a:cs typeface="Avenir Book" charset="0"/>
              </a:rPr>
              <a:t>Links </a:t>
            </a:r>
            <a:r>
              <a:rPr lang="en-US" dirty="0">
                <a:latin typeface="Avenir Book" charset="0"/>
                <a:ea typeface="Avenir Book" charset="0"/>
                <a:cs typeface="Avenir Book" charset="0"/>
              </a:rPr>
              <a:t>if </a:t>
            </a:r>
            <a:r>
              <a:rPr lang="en-US" dirty="0" smtClean="0">
                <a:latin typeface="Avenir Book" charset="0"/>
                <a:ea typeface="Avenir Book" charset="0"/>
                <a:cs typeface="Avenir Book" charset="0"/>
              </a:rPr>
              <a:t>appropriate (for more info)</a:t>
            </a:r>
          </a:p>
          <a:p>
            <a:pPr marL="285750" indent="-285750">
              <a:buFont typeface="Wingdings" charset="2"/>
              <a:buChar char="Ø"/>
            </a:pPr>
            <a:r>
              <a:rPr lang="en-US" dirty="0" smtClean="0">
                <a:latin typeface="Avenir Book" charset="0"/>
                <a:ea typeface="Avenir Book" charset="0"/>
                <a:cs typeface="Avenir Book" charset="0"/>
              </a:rPr>
              <a:t>Edit ruthlessly</a:t>
            </a:r>
          </a:p>
          <a:p>
            <a:pPr marL="285750" indent="-285750">
              <a:buFont typeface="Wingdings" charset="2"/>
              <a:buChar char="Ø"/>
            </a:pPr>
            <a:r>
              <a:rPr lang="en-US" dirty="0" smtClean="0">
                <a:latin typeface="Avenir Book" charset="0"/>
                <a:ea typeface="Avenir Book" charset="0"/>
                <a:cs typeface="Avenir Book" charset="0"/>
              </a:rPr>
              <a:t>Standard format but new or unexpected content</a:t>
            </a:r>
            <a:endParaRPr lang="en-US" dirty="0">
              <a:latin typeface="Avenir Book" charset="0"/>
              <a:ea typeface="Avenir Book" charset="0"/>
              <a:cs typeface="Avenir Book" charset="0"/>
            </a:endParaRPr>
          </a:p>
          <a:p>
            <a:pPr marL="285750" indent="-285750">
              <a:buFont typeface="Wingdings" charset="2"/>
              <a:buChar char="Ø"/>
            </a:pPr>
            <a:r>
              <a:rPr lang="en-US" dirty="0" smtClean="0">
                <a:latin typeface="Avenir Book" charset="0"/>
                <a:ea typeface="Avenir Book" charset="0"/>
                <a:cs typeface="Avenir Book" charset="0"/>
              </a:rPr>
              <a:t>Think </a:t>
            </a:r>
            <a:r>
              <a:rPr lang="en-US" dirty="0">
                <a:latin typeface="Avenir Book" charset="0"/>
                <a:ea typeface="Avenir Book" charset="0"/>
                <a:cs typeface="Avenir Book" charset="0"/>
              </a:rPr>
              <a:t>pictures (high </a:t>
            </a:r>
            <a:r>
              <a:rPr lang="en-US" dirty="0" smtClean="0">
                <a:latin typeface="Avenir Book" charset="0"/>
                <a:ea typeface="Avenir Book" charset="0"/>
                <a:cs typeface="Avenir Book" charset="0"/>
              </a:rPr>
              <a:t>resolution)</a:t>
            </a:r>
            <a:endParaRPr lang="en-US" dirty="0">
              <a:latin typeface="Avenir Book" charset="0"/>
              <a:ea typeface="Avenir Book" charset="0"/>
              <a:cs typeface="Avenir Book" charset="0"/>
            </a:endParaRPr>
          </a:p>
          <a:p>
            <a:pPr marL="285750" indent="-285750">
              <a:buFont typeface="Wingdings" charset="2"/>
              <a:buChar char="Ø"/>
            </a:pPr>
            <a:r>
              <a:rPr lang="en-US" dirty="0" smtClean="0">
                <a:latin typeface="Avenir Book" charset="0"/>
                <a:ea typeface="Avenir Book" charset="0"/>
                <a:cs typeface="Avenir Book" charset="0"/>
              </a:rPr>
              <a:t>Think </a:t>
            </a:r>
            <a:r>
              <a:rPr lang="en-US" dirty="0">
                <a:latin typeface="Avenir Book" charset="0"/>
                <a:ea typeface="Avenir Book" charset="0"/>
                <a:cs typeface="Avenir Book" charset="0"/>
              </a:rPr>
              <a:t>video (link to </a:t>
            </a:r>
            <a:r>
              <a:rPr lang="en-US" dirty="0" smtClean="0">
                <a:latin typeface="Avenir Book" charset="0"/>
                <a:ea typeface="Avenir Book" charset="0"/>
                <a:cs typeface="Avenir Book" charset="0"/>
              </a:rPr>
              <a:t>social media)</a:t>
            </a:r>
            <a:endParaRPr lang="en-US" dirty="0">
              <a:latin typeface="Avenir Book" charset="0"/>
              <a:ea typeface="Avenir Book" charset="0"/>
              <a:cs typeface="Avenir Book"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14158" y="2366681"/>
            <a:ext cx="4540469" cy="4303059"/>
          </a:xfrm>
          <a:prstGeom prst="rect">
            <a:avLst/>
          </a:prstGeom>
        </p:spPr>
      </p:pic>
    </p:spTree>
    <p:extLst>
      <p:ext uri="{BB962C8B-B14F-4D97-AF65-F5344CB8AC3E}">
        <p14:creationId xmlns:p14="http://schemas.microsoft.com/office/powerpoint/2010/main" val="17566939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12192000" cy="861774"/>
          </a:xfrm>
          <a:prstGeom prst="rect">
            <a:avLst/>
          </a:prstGeom>
          <a:noFill/>
        </p:spPr>
        <p:txBody>
          <a:bodyPr wrap="square" rtlCol="0">
            <a:spAutoFit/>
          </a:bodyPr>
          <a:lstStyle/>
          <a:p>
            <a:pPr algn="ctr"/>
            <a:r>
              <a:rPr lang="en-US" sz="5000" b="1" i="1" dirty="0" smtClean="0">
                <a:latin typeface="Bodoni 72 Book" charset="0"/>
                <a:ea typeface="Bodoni 72 Book" charset="0"/>
                <a:cs typeface="Bodoni 72 Book" charset="0"/>
              </a:rPr>
              <a:t>Don’t</a:t>
            </a:r>
            <a:r>
              <a:rPr lang="en-US" sz="5000" dirty="0" smtClean="0">
                <a:latin typeface="Bodoni 72 Book" charset="0"/>
                <a:ea typeface="Bodoni 72 Book" charset="0"/>
                <a:cs typeface="Bodoni 72 Book" charset="0"/>
              </a:rPr>
              <a:t> do this</a:t>
            </a:r>
            <a:endParaRPr lang="en-US" sz="5000" dirty="0">
              <a:latin typeface="Bodoni 72 Book" charset="0"/>
              <a:ea typeface="Bodoni 72 Book" charset="0"/>
              <a:cs typeface="Bodoni 72 Book" charset="0"/>
            </a:endParaRPr>
          </a:p>
        </p:txBody>
      </p:sp>
      <p:sp>
        <p:nvSpPr>
          <p:cNvPr id="8" name="Rectangle 2"/>
          <p:cNvSpPr>
            <a:spLocks noChangeArrowheads="1"/>
          </p:cNvSpPr>
          <p:nvPr/>
        </p:nvSpPr>
        <p:spPr bwMode="auto">
          <a:xfrm>
            <a:off x="1146419" y="746358"/>
            <a:ext cx="9899162" cy="5863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x-none" altLang="x-none" sz="1500" b="0" i="0" u="none" strike="noStrike" cap="none" normalizeH="0" baseline="0" dirty="0">
                <a:ln>
                  <a:noFill/>
                </a:ln>
                <a:solidFill>
                  <a:schemeClr val="tx1"/>
                </a:solidFill>
                <a:effectLst/>
                <a:latin typeface="Avenir Book" charset="0"/>
                <a:ea typeface="Avenir Book" charset="0"/>
                <a:cs typeface="Avenir Book" charset="0"/>
              </a:rPr>
              <a:t>From: Desiree Kaveolook &lt;</a:t>
            </a:r>
            <a:r>
              <a:rPr kumimoji="0" lang="x-none" altLang="x-none" sz="1500" b="0" i="0" u="none" strike="noStrike" cap="none" normalizeH="0" baseline="0" dirty="0">
                <a:ln>
                  <a:noFill/>
                </a:ln>
                <a:solidFill>
                  <a:schemeClr val="tx1"/>
                </a:solidFill>
                <a:effectLst/>
                <a:latin typeface="Avenir Book" charset="0"/>
                <a:ea typeface="Avenir Book" charset="0"/>
                <a:cs typeface="Avenir Book" charset="0"/>
                <a:hlinkClick r:id="rId2"/>
              </a:rPr>
              <a:t>desiree@furniture.com</a:t>
            </a:r>
            <a:r>
              <a:rPr kumimoji="0" lang="x-none" altLang="x-none" sz="1500" b="0" i="0" u="none" strike="noStrike" cap="none" normalizeH="0" baseline="0" dirty="0">
                <a:ln>
                  <a:noFill/>
                </a:ln>
                <a:solidFill>
                  <a:schemeClr val="tx1"/>
                </a:solidFill>
                <a:effectLst/>
                <a:latin typeface="Avenir Book" charset="0"/>
                <a:ea typeface="Avenir Book" charset="0"/>
                <a:cs typeface="Avenir Book" charset="0"/>
              </a:rPr>
              <a:t>&gt;</a:t>
            </a:r>
          </a:p>
          <a:p>
            <a:pPr marL="0" marR="0" lvl="0" indent="0" algn="l" defTabSz="914400" rtl="0" eaLnBrk="0" fontAlgn="base" latinLnBrk="0" hangingPunct="0">
              <a:lnSpc>
                <a:spcPct val="100000"/>
              </a:lnSpc>
              <a:spcBef>
                <a:spcPct val="0"/>
              </a:spcBef>
              <a:spcAft>
                <a:spcPct val="0"/>
              </a:spcAft>
              <a:buClrTx/>
              <a:buSzTx/>
              <a:buFontTx/>
              <a:buNone/>
              <a:tabLst/>
            </a:pPr>
            <a:r>
              <a:rPr kumimoji="0" lang="x-none" altLang="x-none" sz="1500" b="0" i="0" u="none" strike="noStrike" cap="none" normalizeH="0" baseline="0" dirty="0">
                <a:ln>
                  <a:noFill/>
                </a:ln>
                <a:solidFill>
                  <a:schemeClr val="tx1"/>
                </a:solidFill>
                <a:effectLst/>
                <a:latin typeface="Avenir Book" charset="0"/>
                <a:ea typeface="Avenir Book" charset="0"/>
                <a:cs typeface="Avenir Book" charset="0"/>
              </a:rPr>
              <a:t>To: </a:t>
            </a:r>
            <a:r>
              <a:rPr kumimoji="0" lang="x-none" altLang="x-none" sz="1500" b="0" i="0" u="none" strike="noStrike" cap="none" normalizeH="0" baseline="0" dirty="0">
                <a:ln>
                  <a:noFill/>
                </a:ln>
                <a:solidFill>
                  <a:schemeClr val="tx1"/>
                </a:solidFill>
                <a:effectLst/>
                <a:latin typeface="Avenir Book" charset="0"/>
                <a:ea typeface="Avenir Book" charset="0"/>
                <a:cs typeface="Avenir Book" charset="0"/>
                <a:hlinkClick r:id="rId3"/>
              </a:rPr>
              <a:t>info@iwoc.org</a:t>
            </a:r>
            <a:endParaRPr kumimoji="0" lang="x-none" altLang="x-none" sz="1500" b="0" i="0" u="none" strike="noStrike" cap="none" normalizeH="0" baseline="0" dirty="0">
              <a:ln>
                <a:noFill/>
              </a:ln>
              <a:solidFill>
                <a:schemeClr val="tx1"/>
              </a:solidFill>
              <a:effectLst/>
              <a:latin typeface="Avenir Book" charset="0"/>
              <a:ea typeface="Avenir Book" charset="0"/>
              <a:cs typeface="Avenir Book"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x-none" altLang="x-none" sz="1500" b="0" i="0" u="none" strike="noStrike" cap="none" normalizeH="0" baseline="0" dirty="0">
                <a:ln>
                  <a:noFill/>
                </a:ln>
                <a:solidFill>
                  <a:schemeClr val="tx1"/>
                </a:solidFill>
                <a:effectLst/>
                <a:latin typeface="Avenir Book" charset="0"/>
                <a:ea typeface="Avenir Book" charset="0"/>
                <a:cs typeface="Avenir Book" charset="0"/>
              </a:rPr>
              <a:t>Subject: Furniture Retail Sales Finder</a:t>
            </a:r>
          </a:p>
          <a:p>
            <a:pPr marL="0" marR="0" lvl="0" indent="0" algn="l" defTabSz="914400" rtl="0" eaLnBrk="0" fontAlgn="base" latinLnBrk="0" hangingPunct="0">
              <a:lnSpc>
                <a:spcPct val="100000"/>
              </a:lnSpc>
              <a:spcBef>
                <a:spcPct val="0"/>
              </a:spcBef>
              <a:spcAft>
                <a:spcPct val="0"/>
              </a:spcAft>
              <a:buClrTx/>
              <a:buSzTx/>
              <a:buFontTx/>
              <a:buNone/>
              <a:tabLst/>
            </a:pPr>
            <a:r>
              <a:rPr kumimoji="0" lang="x-none" altLang="x-none" sz="1500" b="0" i="0" u="none" strike="noStrike" cap="none" normalizeH="0" baseline="0" dirty="0">
                <a:ln>
                  <a:noFill/>
                </a:ln>
                <a:solidFill>
                  <a:schemeClr val="tx1"/>
                </a:solidFill>
                <a:effectLst/>
                <a:latin typeface="Avenir Book" charset="0"/>
                <a:ea typeface="Avenir Book" charset="0"/>
                <a:cs typeface="Avenir Book" charset="0"/>
              </a:rPr>
              <a:t>Date: Thu, 9 Mar 2017 09:50:48 -0500</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x-none" sz="1500" b="0" i="0" u="none" strike="noStrike" cap="none" normalizeH="0" baseline="0" dirty="0" smtClean="0">
              <a:ln>
                <a:noFill/>
              </a:ln>
              <a:solidFill>
                <a:schemeClr val="tx1"/>
              </a:solidFill>
              <a:effectLst/>
              <a:latin typeface="Avenir Book" charset="0"/>
              <a:ea typeface="Avenir Book" charset="0"/>
              <a:cs typeface="Avenir Book"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x-none" altLang="x-none" sz="1500" b="0" i="0" u="none" strike="noStrike" cap="none" normalizeH="0" baseline="0" dirty="0" smtClean="0">
                <a:ln>
                  <a:noFill/>
                </a:ln>
                <a:solidFill>
                  <a:schemeClr val="tx1"/>
                </a:solidFill>
                <a:effectLst/>
                <a:latin typeface="Avenir Book" charset="0"/>
                <a:ea typeface="Avenir Book" charset="0"/>
                <a:cs typeface="Avenir Book" charset="0"/>
              </a:rPr>
              <a:t>Dear </a:t>
            </a:r>
            <a:r>
              <a:rPr kumimoji="0" lang="x-none" altLang="x-none" sz="1500" b="0" i="0" u="none" strike="noStrike" cap="none" normalizeH="0" baseline="0" dirty="0">
                <a:ln>
                  <a:noFill/>
                </a:ln>
                <a:solidFill>
                  <a:schemeClr val="tx1"/>
                </a:solidFill>
                <a:effectLst/>
                <a:latin typeface="Avenir Book" charset="0"/>
                <a:ea typeface="Avenir Book" charset="0"/>
                <a:cs typeface="Avenir Book" charset="0"/>
              </a:rPr>
              <a:t>IWOC,</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x-none" sz="1500" b="0" i="0" u="none" strike="noStrike" cap="none" normalizeH="0" baseline="0" dirty="0" smtClean="0">
              <a:ln>
                <a:noFill/>
              </a:ln>
              <a:solidFill>
                <a:schemeClr val="tx1"/>
              </a:solidFill>
              <a:effectLst/>
              <a:latin typeface="Avenir Book" charset="0"/>
              <a:ea typeface="Avenir Book" charset="0"/>
              <a:cs typeface="Avenir Book"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x-none" altLang="x-none" sz="1500" b="0" i="0" u="none" strike="noStrike" cap="none" normalizeH="0" baseline="0" dirty="0" smtClean="0">
                <a:ln>
                  <a:noFill/>
                </a:ln>
                <a:solidFill>
                  <a:schemeClr val="tx1"/>
                </a:solidFill>
                <a:effectLst/>
                <a:latin typeface="Avenir Book" charset="0"/>
                <a:ea typeface="Avenir Book" charset="0"/>
                <a:cs typeface="Avenir Book" charset="0"/>
              </a:rPr>
              <a:t>I </a:t>
            </a:r>
            <a:r>
              <a:rPr kumimoji="0" lang="x-none" altLang="x-none" sz="1500" b="0" i="0" u="none" strike="noStrike" cap="none" normalizeH="0" baseline="0" dirty="0">
                <a:ln>
                  <a:noFill/>
                </a:ln>
                <a:solidFill>
                  <a:schemeClr val="tx1"/>
                </a:solidFill>
                <a:effectLst/>
                <a:latin typeface="Avenir Book" charset="0"/>
                <a:ea typeface="Avenir Book" charset="0"/>
                <a:cs typeface="Avenir Book" charset="0"/>
              </a:rPr>
              <a:t>recently found your web page here </a:t>
            </a:r>
            <a:r>
              <a:rPr kumimoji="0" lang="x-none" altLang="x-none" sz="1500" u="none" strike="noStrike" cap="none" normalizeH="0" baseline="0" dirty="0">
                <a:ln>
                  <a:noFill/>
                </a:ln>
                <a:effectLst/>
                <a:latin typeface="Avenir Book" charset="0"/>
                <a:ea typeface="Avenir Book" charset="0"/>
                <a:cs typeface="Avenir Book" charset="0"/>
              </a:rPr>
              <a:t>with valuable furniture-related </a:t>
            </a:r>
            <a:r>
              <a:rPr kumimoji="0" lang="x-none" altLang="x-none" sz="1500" u="none" strike="noStrike" cap="none" normalizeH="0" baseline="0" dirty="0" smtClean="0">
                <a:ln>
                  <a:noFill/>
                </a:ln>
                <a:effectLst/>
                <a:latin typeface="Avenir Book" charset="0"/>
                <a:ea typeface="Avenir Book" charset="0"/>
                <a:cs typeface="Avenir Book" charset="0"/>
              </a:rPr>
              <a:t>resources</a:t>
            </a:r>
            <a:r>
              <a:rPr kumimoji="0" lang="x-none" altLang="x-none" sz="1500" b="0" i="0" u="none" strike="noStrike" cap="none" normalizeH="0" baseline="0" dirty="0" smtClean="0">
                <a:ln>
                  <a:noFill/>
                </a:ln>
                <a:solidFill>
                  <a:schemeClr val="tx1"/>
                </a:solidFill>
                <a:effectLst/>
                <a:latin typeface="Avenir Book" charset="0"/>
                <a:ea typeface="Avenir Book" charset="0"/>
                <a:cs typeface="Avenir Book" charset="0"/>
              </a:rPr>
              <a:t>:</a:t>
            </a:r>
            <a:r>
              <a:rPr lang="en-US" altLang="x-none" sz="1500" dirty="0">
                <a:latin typeface="Avenir Book" charset="0"/>
                <a:ea typeface="Avenir Book" charset="0"/>
                <a:cs typeface="Avenir Book" charset="0"/>
              </a:rPr>
              <a:t> </a:t>
            </a:r>
            <a:r>
              <a:rPr lang="en-US" altLang="x-none" sz="1500" dirty="0" smtClean="0">
                <a:latin typeface="Avenir Book" charset="0"/>
                <a:ea typeface="Avenir Book" charset="0"/>
                <a:cs typeface="Avenir Book" charset="0"/>
              </a:rPr>
              <a:t>  http</a:t>
            </a:r>
            <a:r>
              <a:rPr lang="en-US" altLang="x-none" sz="1500" dirty="0">
                <a:latin typeface="Avenir Book" charset="0"/>
                <a:ea typeface="Avenir Book" charset="0"/>
                <a:cs typeface="Avenir Book" charset="0"/>
              </a:rPr>
              <a:t>://</a:t>
            </a:r>
            <a:r>
              <a:rPr lang="en-US" altLang="x-none" sz="1500" dirty="0" err="1">
                <a:latin typeface="Avenir Book" charset="0"/>
                <a:ea typeface="Avenir Book" charset="0"/>
                <a:cs typeface="Avenir Book" charset="0"/>
              </a:rPr>
              <a:t>www.iwoc.org</a:t>
            </a:r>
            <a:r>
              <a:rPr lang="en-US" altLang="x-none" sz="1500" dirty="0" smtClean="0">
                <a:latin typeface="Avenir Book" charset="0"/>
                <a:ea typeface="Avenir Book" charset="0"/>
                <a:cs typeface="Avenir Book" charset="0"/>
              </a:rPr>
              <a:t>/</a:t>
            </a:r>
            <a:endParaRPr kumimoji="0" lang="en-US" altLang="x-none" sz="1500" b="0" i="0" u="none" strike="noStrike" cap="none" normalizeH="0" baseline="0" dirty="0" smtClean="0">
              <a:ln>
                <a:noFill/>
              </a:ln>
              <a:solidFill>
                <a:schemeClr val="tx1"/>
              </a:solidFill>
              <a:effectLst/>
              <a:latin typeface="Avenir Book" charset="0"/>
              <a:ea typeface="Avenir Book" charset="0"/>
              <a:cs typeface="Avenir Book"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x-none" sz="1500" dirty="0">
              <a:latin typeface="Avenir Book" charset="0"/>
              <a:ea typeface="Avenir Book" charset="0"/>
              <a:cs typeface="Avenir Book"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x-none" altLang="x-none" sz="1500" b="0" i="0" u="none" strike="noStrike" cap="none" normalizeH="0" baseline="0" dirty="0" smtClean="0">
                <a:ln>
                  <a:noFill/>
                </a:ln>
                <a:solidFill>
                  <a:schemeClr val="tx1"/>
                </a:solidFill>
                <a:effectLst/>
                <a:latin typeface="Avenir Book" charset="0"/>
                <a:ea typeface="Avenir Book" charset="0"/>
                <a:cs typeface="Avenir Book" charset="0"/>
              </a:rPr>
              <a:t>Would </a:t>
            </a:r>
            <a:r>
              <a:rPr kumimoji="0" lang="x-none" altLang="x-none" sz="1500" b="0" i="0" u="none" strike="noStrike" cap="none" normalizeH="0" baseline="0" dirty="0">
                <a:ln>
                  <a:noFill/>
                </a:ln>
                <a:solidFill>
                  <a:schemeClr val="tx1"/>
                </a:solidFill>
                <a:effectLst/>
                <a:latin typeface="Avenir Book" charset="0"/>
                <a:ea typeface="Avenir Book" charset="0"/>
                <a:cs typeface="Avenir Book" charset="0"/>
              </a:rPr>
              <a:t>you also please consider linking to </a:t>
            </a:r>
            <a:r>
              <a:rPr kumimoji="0" lang="x-none" altLang="x-none" sz="1500" b="0" i="0" u="none" strike="noStrike" cap="none" normalizeH="0" baseline="0" dirty="0">
                <a:ln>
                  <a:noFill/>
                </a:ln>
                <a:solidFill>
                  <a:schemeClr val="tx1"/>
                </a:solidFill>
                <a:effectLst/>
                <a:latin typeface="Avenir Book" charset="0"/>
                <a:ea typeface="Avenir Book" charset="0"/>
                <a:cs typeface="Avenir Book" charset="0"/>
                <a:hlinkClick r:id="rId4"/>
              </a:rPr>
              <a:t>Furniture.com</a:t>
            </a:r>
            <a:r>
              <a:rPr kumimoji="0" lang="x-none" altLang="x-none" sz="1500" b="0" i="0" u="none" strike="noStrike" cap="none" normalizeH="0" baseline="0" dirty="0">
                <a:ln>
                  <a:noFill/>
                </a:ln>
                <a:solidFill>
                  <a:schemeClr val="tx1"/>
                </a:solidFill>
                <a:effectLst/>
                <a:latin typeface="Avenir Book" charset="0"/>
                <a:ea typeface="Avenir Book" charset="0"/>
                <a:cs typeface="Avenir Book"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x-none" sz="1500" b="0" i="0" u="none" strike="noStrike" cap="none" normalizeH="0" baseline="0" dirty="0" smtClean="0">
              <a:ln>
                <a:noFill/>
              </a:ln>
              <a:solidFill>
                <a:schemeClr val="tx1"/>
              </a:solidFill>
              <a:effectLst/>
              <a:latin typeface="Avenir Book" charset="0"/>
              <a:ea typeface="Avenir Book" charset="0"/>
              <a:cs typeface="Avenir Book"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x-none" altLang="x-none" sz="1500" b="0" i="0" u="none" strike="noStrike" cap="none" normalizeH="0" baseline="0" dirty="0" smtClean="0">
                <a:ln>
                  <a:noFill/>
                </a:ln>
                <a:solidFill>
                  <a:schemeClr val="tx1"/>
                </a:solidFill>
                <a:effectLst/>
                <a:latin typeface="Avenir Book" charset="0"/>
                <a:ea typeface="Avenir Book" charset="0"/>
                <a:cs typeface="Avenir Book" charset="0"/>
              </a:rPr>
              <a:t>It </a:t>
            </a:r>
            <a:r>
              <a:rPr kumimoji="0" lang="x-none" altLang="x-none" sz="1500" b="0" i="0" u="none" strike="noStrike" cap="none" normalizeH="0" baseline="0" dirty="0">
                <a:ln>
                  <a:noFill/>
                </a:ln>
                <a:solidFill>
                  <a:schemeClr val="tx1"/>
                </a:solidFill>
                <a:effectLst/>
                <a:latin typeface="Avenir Book" charset="0"/>
                <a:ea typeface="Avenir Book" charset="0"/>
                <a:cs typeface="Avenir Book" charset="0"/>
              </a:rPr>
              <a:t>is the most comprehensive furniture website around - think of it as all things furniture! It is designed to be a one-stop shop for furniture, home decor, and mattresses from major national retailers.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x-none" sz="1500" b="0" i="0" u="none" strike="noStrike" cap="none" normalizeH="0" baseline="0" dirty="0" smtClean="0">
              <a:ln>
                <a:noFill/>
              </a:ln>
              <a:solidFill>
                <a:schemeClr val="tx1"/>
              </a:solidFill>
              <a:effectLst/>
              <a:latin typeface="Avenir Book" charset="0"/>
              <a:ea typeface="Avenir Book" charset="0"/>
              <a:cs typeface="Avenir Book"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x-none" altLang="x-none" sz="1500" b="0" i="0" u="none" strike="noStrike" cap="none" normalizeH="0" baseline="0" dirty="0" smtClean="0">
                <a:ln>
                  <a:noFill/>
                </a:ln>
                <a:solidFill>
                  <a:schemeClr val="tx1"/>
                </a:solidFill>
                <a:effectLst/>
                <a:latin typeface="Avenir Book" charset="0"/>
                <a:ea typeface="Avenir Book" charset="0"/>
                <a:cs typeface="Avenir Book" charset="0"/>
              </a:rPr>
              <a:t>What </a:t>
            </a:r>
            <a:r>
              <a:rPr kumimoji="0" lang="x-none" altLang="x-none" sz="1500" b="0" i="0" u="none" strike="noStrike" cap="none" normalizeH="0" baseline="0" dirty="0">
                <a:ln>
                  <a:noFill/>
                </a:ln>
                <a:solidFill>
                  <a:schemeClr val="tx1"/>
                </a:solidFill>
                <a:effectLst/>
                <a:latin typeface="Avenir Book" charset="0"/>
                <a:ea typeface="Avenir Book" charset="0"/>
                <a:cs typeface="Avenir Book" charset="0"/>
              </a:rPr>
              <a:t>sets it apart from other furniture sites is our super useful Sales Finder, which you can see here:</a:t>
            </a:r>
          </a:p>
          <a:p>
            <a:pPr marL="0" marR="0" lvl="0" indent="0" algn="l" defTabSz="914400" rtl="0" eaLnBrk="0" fontAlgn="base" latinLnBrk="0" hangingPunct="0">
              <a:lnSpc>
                <a:spcPct val="100000"/>
              </a:lnSpc>
              <a:spcBef>
                <a:spcPct val="0"/>
              </a:spcBef>
              <a:spcAft>
                <a:spcPct val="0"/>
              </a:spcAft>
              <a:buClrTx/>
              <a:buSzTx/>
              <a:buFontTx/>
              <a:buNone/>
              <a:tabLst/>
            </a:pPr>
            <a:r>
              <a:rPr kumimoji="0" lang="x-none" altLang="x-none" sz="1500" b="0" i="0" u="none" strike="noStrike" cap="none" normalizeH="0" baseline="0" dirty="0">
                <a:ln>
                  <a:noFill/>
                </a:ln>
                <a:solidFill>
                  <a:schemeClr val="tx1"/>
                </a:solidFill>
                <a:effectLst/>
                <a:latin typeface="Avenir Book" charset="0"/>
                <a:ea typeface="Avenir Book" charset="0"/>
                <a:cs typeface="Avenir Book" charset="0"/>
                <a:hlinkClick r:id="rId5"/>
              </a:rPr>
              <a:t>https://www.furniture.com/sales</a:t>
            </a:r>
            <a:endParaRPr kumimoji="0" lang="x-none" altLang="x-none" sz="1500" b="0" i="0" u="none" strike="noStrike" cap="none" normalizeH="0" baseline="0" dirty="0">
              <a:ln>
                <a:noFill/>
              </a:ln>
              <a:solidFill>
                <a:schemeClr val="tx1"/>
              </a:solidFill>
              <a:effectLst/>
              <a:latin typeface="Avenir Book" charset="0"/>
              <a:ea typeface="Avenir Book" charset="0"/>
              <a:cs typeface="Avenir Book"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x-none" sz="1500" b="0" i="0" u="none" strike="noStrike" cap="none" normalizeH="0" baseline="0" dirty="0" smtClean="0">
              <a:ln>
                <a:noFill/>
              </a:ln>
              <a:solidFill>
                <a:schemeClr val="tx1"/>
              </a:solidFill>
              <a:effectLst/>
              <a:latin typeface="Avenir Book" charset="0"/>
              <a:ea typeface="Avenir Book" charset="0"/>
              <a:cs typeface="Avenir Book"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x-none" altLang="x-none" sz="1500" b="0" i="0" u="none" strike="noStrike" cap="none" normalizeH="0" baseline="0" dirty="0" smtClean="0">
                <a:ln>
                  <a:noFill/>
                </a:ln>
                <a:solidFill>
                  <a:schemeClr val="tx1"/>
                </a:solidFill>
                <a:effectLst/>
                <a:latin typeface="Avenir Book" charset="0"/>
                <a:ea typeface="Avenir Book" charset="0"/>
                <a:cs typeface="Avenir Book" charset="0"/>
              </a:rPr>
              <a:t>The </a:t>
            </a:r>
            <a:r>
              <a:rPr kumimoji="0" lang="x-none" altLang="x-none" sz="1500" b="0" i="0" u="none" strike="noStrike" cap="none" normalizeH="0" baseline="0" dirty="0">
                <a:ln>
                  <a:noFill/>
                </a:ln>
                <a:solidFill>
                  <a:schemeClr val="tx1"/>
                </a:solidFill>
                <a:effectLst/>
                <a:latin typeface="Avenir Book" charset="0"/>
                <a:ea typeface="Avenir Book" charset="0"/>
                <a:cs typeface="Avenir Book" charset="0"/>
              </a:rPr>
              <a:t>Sales Finder makes it quick and easy for users to search for all the best local deals and furniture sales by zip </a:t>
            </a:r>
            <a:r>
              <a:rPr kumimoji="0" lang="x-none" altLang="x-none" sz="1500" b="0" i="0" u="none" strike="noStrike" cap="none" normalizeH="0" baseline="0" dirty="0" smtClean="0">
                <a:ln>
                  <a:noFill/>
                </a:ln>
                <a:solidFill>
                  <a:schemeClr val="tx1"/>
                </a:solidFill>
                <a:effectLst/>
                <a:latin typeface="Avenir Book" charset="0"/>
                <a:ea typeface="Avenir Book" charset="0"/>
                <a:cs typeface="Avenir Book" charset="0"/>
              </a:rPr>
              <a:t>code.</a:t>
            </a:r>
            <a:endParaRPr kumimoji="0" lang="en-US" altLang="x-none" sz="1500" b="0" i="0" u="none" strike="noStrike" cap="none" normalizeH="0" baseline="0" dirty="0" smtClean="0">
              <a:ln>
                <a:noFill/>
              </a:ln>
              <a:solidFill>
                <a:schemeClr val="tx1"/>
              </a:solidFill>
              <a:effectLst/>
              <a:latin typeface="Avenir Book" charset="0"/>
              <a:ea typeface="Avenir Book" charset="0"/>
              <a:cs typeface="Avenir Book"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x-none" altLang="x-none" sz="1500" b="0" i="0" u="none" strike="noStrike" cap="none" normalizeH="0" baseline="0" dirty="0">
              <a:ln>
                <a:noFill/>
              </a:ln>
              <a:solidFill>
                <a:schemeClr val="tx1"/>
              </a:solidFill>
              <a:effectLst/>
              <a:latin typeface="Avenir Book" charset="0"/>
              <a:ea typeface="Avenir Book" charset="0"/>
              <a:cs typeface="Avenir Book"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x-none" altLang="x-none" sz="1500" b="0" i="0" u="none" strike="noStrike" cap="none" normalizeH="0" baseline="0" dirty="0">
                <a:ln>
                  <a:noFill/>
                </a:ln>
                <a:solidFill>
                  <a:schemeClr val="tx1"/>
                </a:solidFill>
                <a:effectLst/>
                <a:latin typeface="Avenir Book" charset="0"/>
                <a:ea typeface="Avenir Book" charset="0"/>
                <a:cs typeface="Avenir Book" charset="0"/>
              </a:rPr>
              <a:t>If you feel it would be a beneficial resource to your visitors, please consider adding a link on your website.</a:t>
            </a:r>
          </a:p>
          <a:p>
            <a:pPr marL="0" marR="0" lvl="0" indent="0" algn="l" defTabSz="914400" rtl="0" eaLnBrk="0" fontAlgn="base" latinLnBrk="0" hangingPunct="0">
              <a:lnSpc>
                <a:spcPct val="100000"/>
              </a:lnSpc>
              <a:spcBef>
                <a:spcPct val="0"/>
              </a:spcBef>
              <a:spcAft>
                <a:spcPct val="0"/>
              </a:spcAft>
              <a:buClrTx/>
              <a:buSzTx/>
              <a:buFontTx/>
              <a:buNone/>
              <a:tabLst/>
            </a:pPr>
            <a:r>
              <a:rPr kumimoji="0" lang="x-none" altLang="x-none" sz="1500" b="0" i="0" u="none" strike="noStrike" cap="none" normalizeH="0" baseline="0" dirty="0">
                <a:ln>
                  <a:noFill/>
                </a:ln>
                <a:solidFill>
                  <a:schemeClr val="tx1"/>
                </a:solidFill>
                <a:effectLst/>
                <a:latin typeface="Avenir Book" charset="0"/>
                <a:ea typeface="Avenir Book" charset="0"/>
                <a:cs typeface="Avenir Book" charset="0"/>
              </a:rPr>
              <a:t>Feel free to contact me with any questions or concerns you may have</a:t>
            </a:r>
            <a:r>
              <a:rPr kumimoji="0" lang="x-none" altLang="x-none" sz="1500" b="0" i="0" u="none" strike="noStrike" cap="none" normalizeH="0" baseline="0" dirty="0" smtClean="0">
                <a:ln>
                  <a:noFill/>
                </a:ln>
                <a:solidFill>
                  <a:schemeClr val="tx1"/>
                </a:solidFill>
                <a:effectLst/>
                <a:latin typeface="Avenir Book" charset="0"/>
                <a:ea typeface="Avenir Book" charset="0"/>
                <a:cs typeface="Avenir Book" charset="0"/>
              </a:rPr>
              <a:t>.</a:t>
            </a:r>
            <a:endParaRPr kumimoji="0" lang="en-US" altLang="x-none" sz="1500" b="0" i="0" u="none" strike="noStrike" cap="none" normalizeH="0" baseline="0" dirty="0" smtClean="0">
              <a:ln>
                <a:noFill/>
              </a:ln>
              <a:solidFill>
                <a:schemeClr val="tx1"/>
              </a:solidFill>
              <a:effectLst/>
              <a:latin typeface="Avenir Book" charset="0"/>
              <a:ea typeface="Avenir Book" charset="0"/>
              <a:cs typeface="Avenir Book"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x-none" altLang="x-none" sz="1500" b="0" i="0" u="none" strike="noStrike" cap="none" normalizeH="0" baseline="0" dirty="0">
              <a:ln>
                <a:noFill/>
              </a:ln>
              <a:solidFill>
                <a:schemeClr val="tx1"/>
              </a:solidFill>
              <a:effectLst/>
              <a:latin typeface="Avenir Book" charset="0"/>
              <a:ea typeface="Avenir Book" charset="0"/>
              <a:cs typeface="Avenir Book"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x-none" altLang="x-none" sz="1500" b="0" i="0" u="none" strike="noStrike" cap="none" normalizeH="0" baseline="0" dirty="0">
                <a:ln>
                  <a:noFill/>
                </a:ln>
                <a:solidFill>
                  <a:schemeClr val="tx1"/>
                </a:solidFill>
                <a:effectLst/>
                <a:latin typeface="Avenir Book" charset="0"/>
                <a:ea typeface="Avenir Book" charset="0"/>
                <a:cs typeface="Avenir Book" charset="0"/>
              </a:rPr>
              <a:t>Thank you!</a:t>
            </a:r>
          </a:p>
          <a:p>
            <a:pPr marL="0" marR="0" lvl="0" indent="0" algn="l" defTabSz="914400" rtl="0" eaLnBrk="0" fontAlgn="base" latinLnBrk="0" hangingPunct="0">
              <a:lnSpc>
                <a:spcPct val="100000"/>
              </a:lnSpc>
              <a:spcBef>
                <a:spcPct val="0"/>
              </a:spcBef>
              <a:spcAft>
                <a:spcPct val="0"/>
              </a:spcAft>
              <a:buClrTx/>
              <a:buSzTx/>
              <a:buFontTx/>
              <a:buNone/>
              <a:tabLst/>
            </a:pPr>
            <a:r>
              <a:rPr kumimoji="0" lang="x-none" altLang="x-none" sz="1500" b="0" i="0" u="none" strike="noStrike" cap="none" normalizeH="0" baseline="0" dirty="0" smtClean="0">
                <a:ln>
                  <a:noFill/>
                </a:ln>
                <a:solidFill>
                  <a:schemeClr val="tx1"/>
                </a:solidFill>
                <a:effectLst/>
                <a:latin typeface="Avenir Book" charset="0"/>
                <a:ea typeface="Avenir Book" charset="0"/>
                <a:cs typeface="Avenir Book" charset="0"/>
              </a:rPr>
              <a:t>Desiree</a:t>
            </a:r>
            <a:endParaRPr kumimoji="0" lang="x-none" altLang="x-none" sz="1500" b="0" i="0" u="none" strike="noStrike" cap="none" normalizeH="0" baseline="0" dirty="0">
              <a:ln>
                <a:noFill/>
              </a:ln>
              <a:solidFill>
                <a:schemeClr val="tx1"/>
              </a:solidFill>
              <a:effectLst/>
              <a:latin typeface="Avenir Book" charset="0"/>
              <a:ea typeface="Avenir Book" charset="0"/>
              <a:cs typeface="Avenir Book" charset="0"/>
            </a:endParaRPr>
          </a:p>
        </p:txBody>
      </p:sp>
      <p:sp>
        <p:nvSpPr>
          <p:cNvPr id="9" name="TextBox 8"/>
          <p:cNvSpPr txBox="1"/>
          <p:nvPr/>
        </p:nvSpPr>
        <p:spPr>
          <a:xfrm>
            <a:off x="9077297" y="861774"/>
            <a:ext cx="2541494" cy="738664"/>
          </a:xfrm>
          <a:prstGeom prst="rect">
            <a:avLst/>
          </a:prstGeom>
          <a:noFill/>
        </p:spPr>
        <p:txBody>
          <a:bodyPr wrap="square" rtlCol="0">
            <a:spAutoFit/>
          </a:bodyPr>
          <a:lstStyle/>
          <a:p>
            <a:r>
              <a:rPr lang="en-US" sz="1400" dirty="0" smtClean="0">
                <a:latin typeface="Bodoni 72 Book" charset="0"/>
                <a:ea typeface="Bodoni 72 Book" charset="0"/>
                <a:cs typeface="Bodoni 72 Book" charset="0"/>
              </a:rPr>
              <a:t>Come on, we’re writers. Furniture doesn’t get more complicated than chairs and desks.</a:t>
            </a:r>
            <a:endParaRPr lang="en-US" sz="1400" dirty="0">
              <a:latin typeface="Bodoni 72 Book" charset="0"/>
              <a:ea typeface="Bodoni 72 Book" charset="0"/>
              <a:cs typeface="Bodoni 72 Book" charset="0"/>
            </a:endParaRPr>
          </a:p>
        </p:txBody>
      </p:sp>
      <p:cxnSp>
        <p:nvCxnSpPr>
          <p:cNvPr id="11" name="Straight Arrow Connector 10"/>
          <p:cNvCxnSpPr/>
          <p:nvPr/>
        </p:nvCxnSpPr>
        <p:spPr>
          <a:xfrm flipH="1">
            <a:off x="7650051" y="1231106"/>
            <a:ext cx="1427247" cy="111569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Frame 13"/>
          <p:cNvSpPr/>
          <p:nvPr/>
        </p:nvSpPr>
        <p:spPr>
          <a:xfrm>
            <a:off x="4327301" y="2382454"/>
            <a:ext cx="3593206" cy="270594"/>
          </a:xfrm>
          <a:prstGeom prst="frame">
            <a:avLst/>
          </a:prstGeom>
          <a:solidFill>
            <a:srgbClr val="FF00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1587125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1904" y="272288"/>
            <a:ext cx="5242560" cy="6370975"/>
          </a:xfrm>
          <a:prstGeom prst="rect">
            <a:avLst/>
          </a:prstGeom>
          <a:noFill/>
        </p:spPr>
        <p:txBody>
          <a:bodyPr wrap="square" rtlCol="0">
            <a:spAutoFit/>
          </a:bodyPr>
          <a:lstStyle/>
          <a:p>
            <a:r>
              <a:rPr lang="en-US" sz="1200" b="1" dirty="0">
                <a:latin typeface="Avenir Book" charset="0"/>
                <a:ea typeface="Avenir Book" charset="0"/>
                <a:cs typeface="Avenir Book" charset="0"/>
              </a:rPr>
              <a:t>FOR IMMEDIATE RELEASE</a:t>
            </a:r>
            <a:endParaRPr lang="en-US" sz="1200" dirty="0">
              <a:latin typeface="Avenir Book" charset="0"/>
              <a:ea typeface="Avenir Book" charset="0"/>
              <a:cs typeface="Avenir Book" charset="0"/>
            </a:endParaRPr>
          </a:p>
          <a:p>
            <a:r>
              <a:rPr lang="en-US" sz="1200" dirty="0">
                <a:latin typeface="Avenir Book" charset="0"/>
                <a:ea typeface="Avenir Book" charset="0"/>
                <a:cs typeface="Avenir Book" charset="0"/>
              </a:rPr>
              <a:t>Press Contact: Alec Morris, Director </a:t>
            </a:r>
            <a:r>
              <a:rPr lang="en-US" sz="1200" u="sng" dirty="0">
                <a:latin typeface="Avenir Book" charset="0"/>
                <a:ea typeface="Avenir Book" charset="0"/>
                <a:cs typeface="Avenir Book" charset="0"/>
                <a:hlinkClick r:id="rId2"/>
              </a:rPr>
              <a:t>alec@faircloudpark.com</a:t>
            </a:r>
            <a:endParaRPr lang="en-US" sz="1200" dirty="0">
              <a:latin typeface="Avenir Book" charset="0"/>
              <a:ea typeface="Avenir Book" charset="0"/>
              <a:cs typeface="Avenir Book" charset="0"/>
            </a:endParaRPr>
          </a:p>
          <a:p>
            <a:r>
              <a:rPr lang="en-US" sz="1200" b="1" i="1" dirty="0">
                <a:latin typeface="Avenir Book" charset="0"/>
                <a:ea typeface="Avenir Book" charset="0"/>
                <a:cs typeface="Avenir Book" charset="0"/>
              </a:rPr>
              <a:t>Rust </a:t>
            </a:r>
            <a:r>
              <a:rPr lang="en-US" sz="1200" b="1" dirty="0">
                <a:latin typeface="Avenir Book" charset="0"/>
                <a:ea typeface="Avenir Book" charset="0"/>
                <a:cs typeface="Avenir Book" charset="0"/>
              </a:rPr>
              <a:t>Begins Filming in Oklahoma</a:t>
            </a:r>
            <a:endParaRPr lang="en-US" sz="1200" dirty="0">
              <a:latin typeface="Avenir Book" charset="0"/>
              <a:ea typeface="Avenir Book" charset="0"/>
              <a:cs typeface="Avenir Book" charset="0"/>
            </a:endParaRPr>
          </a:p>
          <a:p>
            <a:r>
              <a:rPr lang="en-US" sz="1200" dirty="0" err="1">
                <a:latin typeface="Avenir Book" charset="0"/>
                <a:ea typeface="Avenir Book" charset="0"/>
                <a:cs typeface="Avenir Book" charset="0"/>
              </a:rPr>
              <a:t>Faircloud</a:t>
            </a:r>
            <a:r>
              <a:rPr lang="en-US" sz="1200" dirty="0">
                <a:latin typeface="Avenir Book" charset="0"/>
                <a:ea typeface="Avenir Book" charset="0"/>
                <a:cs typeface="Avenir Book" charset="0"/>
              </a:rPr>
              <a:t> Park, LLC, in association with the Oklahoma Film + Music Office (OF+MO) is pleased to announce production of the feature film </a:t>
            </a:r>
            <a:r>
              <a:rPr lang="en-US" sz="1200" i="1" dirty="0">
                <a:latin typeface="Avenir Book" charset="0"/>
                <a:ea typeface="Avenir Book" charset="0"/>
                <a:cs typeface="Avenir Book" charset="0"/>
              </a:rPr>
              <a:t>Rust </a:t>
            </a:r>
            <a:r>
              <a:rPr lang="en-US" sz="1200" dirty="0">
                <a:latin typeface="Avenir Book" charset="0"/>
                <a:ea typeface="Avenir Book" charset="0"/>
                <a:cs typeface="Avenir Book" charset="0"/>
              </a:rPr>
              <a:t>to be filmed entirely in Oklahoma. The film will utilize the Oklahoma Film Enhancement Rebate Program administered by OF+MO and will begin principal photography on April 22 in Oklahoma City</a:t>
            </a:r>
            <a:r>
              <a:rPr lang="en-US" sz="1200" dirty="0" smtClean="0">
                <a:latin typeface="Avenir Book" charset="0"/>
                <a:ea typeface="Avenir Book" charset="0"/>
                <a:cs typeface="Avenir Book" charset="0"/>
              </a:rPr>
              <a:t>.</a:t>
            </a:r>
          </a:p>
          <a:p>
            <a:endParaRPr lang="en-US" sz="1200" dirty="0">
              <a:latin typeface="Avenir Book" charset="0"/>
              <a:ea typeface="Avenir Book" charset="0"/>
              <a:cs typeface="Avenir Book" charset="0"/>
            </a:endParaRPr>
          </a:p>
          <a:p>
            <a:r>
              <a:rPr lang="en-US" sz="1200" i="1" dirty="0">
                <a:latin typeface="Avenir Book" charset="0"/>
                <a:ea typeface="Avenir Book" charset="0"/>
                <a:cs typeface="Avenir Book" charset="0"/>
              </a:rPr>
              <a:t>Rust</a:t>
            </a:r>
            <a:r>
              <a:rPr lang="en-US" sz="1200" dirty="0">
                <a:latin typeface="Avenir Book" charset="0"/>
                <a:ea typeface="Avenir Book" charset="0"/>
                <a:cs typeface="Avenir Book" charset="0"/>
              </a:rPr>
              <a:t> is a science fiction drama set in rural Oklahoma during the aftermath of a second civil war in which tensions run high between a society in which robots and humans co-exist. When an innocent woman is found murdered in her trailer, old wounds are ripped open with disastrous consequences for the entire community including a local sheriff who struggles to find compassion for those on both sides of the law in the hopes of preventing further violence</a:t>
            </a:r>
            <a:r>
              <a:rPr lang="en-US" sz="1200" dirty="0" smtClean="0">
                <a:latin typeface="Avenir Book" charset="0"/>
                <a:ea typeface="Avenir Book" charset="0"/>
                <a:cs typeface="Avenir Book" charset="0"/>
              </a:rPr>
              <a:t>.</a:t>
            </a:r>
          </a:p>
          <a:p>
            <a:endParaRPr lang="en-US" sz="1200" dirty="0">
              <a:latin typeface="Avenir Book" charset="0"/>
              <a:ea typeface="Avenir Book" charset="0"/>
              <a:cs typeface="Avenir Book" charset="0"/>
            </a:endParaRPr>
          </a:p>
          <a:p>
            <a:r>
              <a:rPr lang="en-US" sz="1200" dirty="0">
                <a:latin typeface="Avenir Book" charset="0"/>
                <a:ea typeface="Avenir Book" charset="0"/>
                <a:cs typeface="Avenir Book" charset="0"/>
              </a:rPr>
              <a:t>The film relies heavily on cutting-edge computer-generated effects, set against the picturesque backdrop of Oklahoma’s natural landscapes. Writer/Director and Visual Effects Supervisor Alec Morris spoke about this contrast. “When you spend hours and hours in front of a computer monitor working on computer generated robots, there’s something really breathtaking about just stepping outside and walking around in the natural beauty of our state. When I wrote </a:t>
            </a:r>
            <a:r>
              <a:rPr lang="en-US" sz="1200" i="1" dirty="0">
                <a:latin typeface="Avenir Book" charset="0"/>
                <a:ea typeface="Avenir Book" charset="0"/>
                <a:cs typeface="Avenir Book" charset="0"/>
              </a:rPr>
              <a:t>Rust</a:t>
            </a:r>
            <a:r>
              <a:rPr lang="en-US" sz="1200" dirty="0">
                <a:latin typeface="Avenir Book" charset="0"/>
                <a:ea typeface="Avenir Book" charset="0"/>
                <a:cs typeface="Avenir Book" charset="0"/>
              </a:rPr>
              <a:t>, I wanted to find a way to combine the two elements in a way I don’t think has been done very often in sci-fi films</a:t>
            </a:r>
            <a:r>
              <a:rPr lang="en-US" sz="1200" dirty="0" smtClean="0">
                <a:latin typeface="Avenir Book" charset="0"/>
                <a:ea typeface="Avenir Book" charset="0"/>
                <a:cs typeface="Avenir Book" charset="0"/>
              </a:rPr>
              <a:t>.”</a:t>
            </a:r>
          </a:p>
          <a:p>
            <a:endParaRPr lang="en-US" sz="1200" dirty="0">
              <a:latin typeface="Avenir Book" charset="0"/>
              <a:ea typeface="Avenir Book" charset="0"/>
              <a:cs typeface="Avenir Book" charset="0"/>
            </a:endParaRPr>
          </a:p>
          <a:p>
            <a:r>
              <a:rPr lang="en-US" sz="1200" dirty="0">
                <a:latin typeface="Avenir Book" charset="0"/>
                <a:ea typeface="Avenir Book" charset="0"/>
                <a:cs typeface="Avenir Book" charset="0"/>
              </a:rPr>
              <a:t>“The number of local filmmakers like Alec producing work in the state and utilizing our incentive program continues to increase,” said OF+MO Director </a:t>
            </a:r>
            <a:r>
              <a:rPr lang="en-US" sz="1200" dirty="0" err="1">
                <a:latin typeface="Avenir Book" charset="0"/>
                <a:ea typeface="Avenir Book" charset="0"/>
                <a:cs typeface="Avenir Book" charset="0"/>
              </a:rPr>
              <a:t>Tava</a:t>
            </a:r>
            <a:r>
              <a:rPr lang="en-US" sz="1200" dirty="0">
                <a:latin typeface="Avenir Book" charset="0"/>
                <a:ea typeface="Avenir Book" charset="0"/>
                <a:cs typeface="Avenir Book" charset="0"/>
              </a:rPr>
              <a:t> </a:t>
            </a:r>
            <a:r>
              <a:rPr lang="en-US" sz="1200" dirty="0" err="1">
                <a:latin typeface="Avenir Book" charset="0"/>
                <a:ea typeface="Avenir Book" charset="0"/>
                <a:cs typeface="Avenir Book" charset="0"/>
              </a:rPr>
              <a:t>Maloy</a:t>
            </a:r>
            <a:r>
              <a:rPr lang="en-US" sz="1200" dirty="0">
                <a:latin typeface="Avenir Book" charset="0"/>
                <a:ea typeface="Avenir Book" charset="0"/>
                <a:cs typeface="Avenir Book" charset="0"/>
              </a:rPr>
              <a:t> </a:t>
            </a:r>
            <a:r>
              <a:rPr lang="en-US" sz="1200" dirty="0" err="1">
                <a:latin typeface="Avenir Book" charset="0"/>
                <a:ea typeface="Avenir Book" charset="0"/>
                <a:cs typeface="Avenir Book" charset="0"/>
              </a:rPr>
              <a:t>Sofsky</a:t>
            </a:r>
            <a:r>
              <a:rPr lang="en-US" sz="1200" dirty="0">
                <a:latin typeface="Avenir Book" charset="0"/>
                <a:ea typeface="Avenir Book" charset="0"/>
                <a:cs typeface="Avenir Book" charset="0"/>
              </a:rPr>
              <a:t>. “With this increase, Oklahoma continues to see growth in economic impact, jobs creation and workforce training opportunities. We are looking forward to working with Alec on his feature length debut, and look forward to seeing how creatively he captures Oklahoma’s scenic locations on screen with his unique story.” </a:t>
            </a:r>
          </a:p>
        </p:txBody>
      </p:sp>
      <p:cxnSp>
        <p:nvCxnSpPr>
          <p:cNvPr id="4" name="Straight Arrow Connector 3"/>
          <p:cNvCxnSpPr/>
          <p:nvPr/>
        </p:nvCxnSpPr>
        <p:spPr>
          <a:xfrm flipH="1">
            <a:off x="5744464" y="1252339"/>
            <a:ext cx="1568672" cy="225777"/>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7313136" y="888173"/>
            <a:ext cx="2812996" cy="954107"/>
          </a:xfrm>
          <a:prstGeom prst="rect">
            <a:avLst/>
          </a:prstGeom>
          <a:noFill/>
        </p:spPr>
        <p:txBody>
          <a:bodyPr wrap="square" rtlCol="0">
            <a:spAutoFit/>
          </a:bodyPr>
          <a:lstStyle/>
          <a:p>
            <a:r>
              <a:rPr lang="en-US" sz="1400" dirty="0" smtClean="0">
                <a:latin typeface="Bodoni 72 Book" charset="0"/>
                <a:ea typeface="Bodoni 72 Book" charset="0"/>
                <a:cs typeface="Bodoni 72 Book" charset="0"/>
              </a:rPr>
              <a:t>This is a crumb of news (title, it’s filming, and when). </a:t>
            </a:r>
            <a:r>
              <a:rPr lang="en-US" sz="1400" dirty="0">
                <a:latin typeface="Bodoni 72 Book" charset="0"/>
                <a:ea typeface="Bodoni 72 Book" charset="0"/>
                <a:cs typeface="Bodoni 72 Book" charset="0"/>
              </a:rPr>
              <a:t>T</a:t>
            </a:r>
            <a:r>
              <a:rPr lang="en-US" sz="1400" dirty="0" smtClean="0">
                <a:latin typeface="Bodoni 72 Book" charset="0"/>
                <a:ea typeface="Bodoni 72 Book" charset="0"/>
                <a:cs typeface="Bodoni 72 Book" charset="0"/>
              </a:rPr>
              <a:t>he rest is of interest only to people associated with Oklahoma government. </a:t>
            </a:r>
            <a:endParaRPr lang="en-US" sz="1400" dirty="0">
              <a:latin typeface="Bodoni 72 Book" charset="0"/>
              <a:ea typeface="Bodoni 72 Book" charset="0"/>
              <a:cs typeface="Bodoni 72 Book" charset="0"/>
            </a:endParaRPr>
          </a:p>
        </p:txBody>
      </p:sp>
      <p:cxnSp>
        <p:nvCxnSpPr>
          <p:cNvPr id="7" name="Straight Arrow Connector 6"/>
          <p:cNvCxnSpPr/>
          <p:nvPr/>
        </p:nvCxnSpPr>
        <p:spPr>
          <a:xfrm flipH="1">
            <a:off x="5744464" y="2397760"/>
            <a:ext cx="1572768" cy="233291"/>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7329424" y="2206628"/>
            <a:ext cx="1271502" cy="307777"/>
          </a:xfrm>
          <a:prstGeom prst="rect">
            <a:avLst/>
          </a:prstGeom>
          <a:noFill/>
        </p:spPr>
        <p:txBody>
          <a:bodyPr wrap="none" rtlCol="0">
            <a:spAutoFit/>
          </a:bodyPr>
          <a:lstStyle/>
          <a:p>
            <a:r>
              <a:rPr lang="en-US" sz="1400" dirty="0" smtClean="0">
                <a:latin typeface="Bodoni 72 Book" charset="0"/>
                <a:ea typeface="Bodoni 72 Book" charset="0"/>
                <a:cs typeface="Bodoni 72 Book" charset="0"/>
              </a:rPr>
              <a:t>Ah, actual news.</a:t>
            </a:r>
            <a:endParaRPr lang="en-US" sz="1400" dirty="0">
              <a:latin typeface="Bodoni 72 Book" charset="0"/>
              <a:ea typeface="Bodoni 72 Book" charset="0"/>
              <a:cs typeface="Bodoni 72 Book" charset="0"/>
            </a:endParaRPr>
          </a:p>
        </p:txBody>
      </p:sp>
      <p:cxnSp>
        <p:nvCxnSpPr>
          <p:cNvPr id="10" name="Straight Arrow Connector 9"/>
          <p:cNvCxnSpPr/>
          <p:nvPr/>
        </p:nvCxnSpPr>
        <p:spPr>
          <a:xfrm flipH="1">
            <a:off x="5744464" y="3829931"/>
            <a:ext cx="1584960" cy="233291"/>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7329424" y="3460599"/>
            <a:ext cx="2167467" cy="738664"/>
          </a:xfrm>
          <a:prstGeom prst="rect">
            <a:avLst/>
          </a:prstGeom>
          <a:noFill/>
        </p:spPr>
        <p:txBody>
          <a:bodyPr wrap="square" rtlCol="0">
            <a:spAutoFit/>
          </a:bodyPr>
          <a:lstStyle/>
          <a:p>
            <a:r>
              <a:rPr lang="en-US" sz="1400" dirty="0" smtClean="0">
                <a:latin typeface="Bodoni 72 Book" charset="0"/>
                <a:ea typeface="Bodoni 72 Book" charset="0"/>
                <a:cs typeface="Bodoni 72 Book" charset="0"/>
              </a:rPr>
              <a:t>No more news, </a:t>
            </a:r>
            <a:r>
              <a:rPr lang="en-US" sz="1400" dirty="0">
                <a:latin typeface="Bodoni 72 Book" charset="0"/>
                <a:ea typeface="Bodoni 72 Book" charset="0"/>
                <a:cs typeface="Bodoni 72 Book" charset="0"/>
              </a:rPr>
              <a:t>instead</a:t>
            </a:r>
            <a:r>
              <a:rPr lang="en-US" sz="1400" dirty="0" smtClean="0">
                <a:latin typeface="Bodoni 72 Book" charset="0"/>
                <a:ea typeface="Bodoni 72 Book" charset="0"/>
                <a:cs typeface="Bodoni 72 Book" charset="0"/>
              </a:rPr>
              <a:t> a plug for the natural beauty of Oklahoma.</a:t>
            </a:r>
            <a:endParaRPr lang="en-US" sz="1400" dirty="0">
              <a:latin typeface="Bodoni 72 Book" charset="0"/>
              <a:ea typeface="Bodoni 72 Book" charset="0"/>
              <a:cs typeface="Bodoni 72 Book" charset="0"/>
            </a:endParaRPr>
          </a:p>
        </p:txBody>
      </p:sp>
      <p:cxnSp>
        <p:nvCxnSpPr>
          <p:cNvPr id="12" name="Straight Arrow Connector 11"/>
          <p:cNvCxnSpPr/>
          <p:nvPr/>
        </p:nvCxnSpPr>
        <p:spPr>
          <a:xfrm flipH="1">
            <a:off x="5744464" y="5585354"/>
            <a:ext cx="1584960" cy="233291"/>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7329423" y="5216022"/>
            <a:ext cx="2229073" cy="738664"/>
          </a:xfrm>
          <a:prstGeom prst="rect">
            <a:avLst/>
          </a:prstGeom>
          <a:noFill/>
        </p:spPr>
        <p:txBody>
          <a:bodyPr wrap="square" rtlCol="0">
            <a:spAutoFit/>
          </a:bodyPr>
          <a:lstStyle/>
          <a:p>
            <a:r>
              <a:rPr lang="en-US" sz="1400" dirty="0" smtClean="0">
                <a:latin typeface="Bodoni 72 Book" charset="0"/>
                <a:ea typeface="Bodoni 72 Book" charset="0"/>
                <a:cs typeface="Bodoni 72 Book" charset="0"/>
              </a:rPr>
              <a:t>A plug for the local benefits of the Oklahoma film program. Again, of limited interest.</a:t>
            </a:r>
            <a:endParaRPr lang="en-US" sz="1400" dirty="0">
              <a:latin typeface="Bodoni 72 Book" charset="0"/>
              <a:ea typeface="Bodoni 72 Book" charset="0"/>
              <a:cs typeface="Bodoni 72 Book" charset="0"/>
            </a:endParaRPr>
          </a:p>
        </p:txBody>
      </p:sp>
      <p:cxnSp>
        <p:nvCxnSpPr>
          <p:cNvPr id="17" name="Straight Arrow Connector 16"/>
          <p:cNvCxnSpPr/>
          <p:nvPr/>
        </p:nvCxnSpPr>
        <p:spPr>
          <a:xfrm flipH="1">
            <a:off x="4910667" y="350878"/>
            <a:ext cx="2418757" cy="281446"/>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7313136" y="38044"/>
            <a:ext cx="3363450" cy="738664"/>
          </a:xfrm>
          <a:prstGeom prst="rect">
            <a:avLst/>
          </a:prstGeom>
          <a:noFill/>
        </p:spPr>
        <p:txBody>
          <a:bodyPr wrap="square" rtlCol="0">
            <a:spAutoFit/>
          </a:bodyPr>
          <a:lstStyle/>
          <a:p>
            <a:r>
              <a:rPr lang="en-US" sz="1400" dirty="0" smtClean="0">
                <a:latin typeface="Bodoni 72 Book" charset="0"/>
                <a:ea typeface="Bodoni 72 Book" charset="0"/>
                <a:cs typeface="Bodoni 72 Book" charset="0"/>
              </a:rPr>
              <a:t>When this was sent, </a:t>
            </a:r>
            <a:r>
              <a:rPr lang="en-US" sz="1400" dirty="0" err="1">
                <a:latin typeface="Bodoni 72 Book" charset="0"/>
                <a:ea typeface="Bodoni 72 Book" charset="0"/>
                <a:cs typeface="Bodoni 72 Book" charset="0"/>
              </a:rPr>
              <a:t>f</a:t>
            </a:r>
            <a:r>
              <a:rPr lang="en-US" sz="1400" dirty="0" err="1" smtClean="0">
                <a:latin typeface="Bodoni 72 Book" charset="0"/>
                <a:ea typeface="Bodoni 72 Book" charset="0"/>
                <a:cs typeface="Bodoni 72 Book" charset="0"/>
              </a:rPr>
              <a:t>aircloud.com</a:t>
            </a:r>
            <a:r>
              <a:rPr lang="en-US" sz="1400" dirty="0" smtClean="0">
                <a:latin typeface="Bodoni 72 Book" charset="0"/>
                <a:ea typeface="Bodoni 72 Book" charset="0"/>
                <a:cs typeface="Bodoni 72 Book" charset="0"/>
              </a:rPr>
              <a:t> was a blank web page, useless if someone needs more information. And how do you phone or text?</a:t>
            </a:r>
            <a:endParaRPr lang="en-US" sz="1400" dirty="0">
              <a:latin typeface="Bodoni 72 Book" charset="0"/>
              <a:ea typeface="Bodoni 72 Book" charset="0"/>
              <a:cs typeface="Bodoni 72 Book" charset="0"/>
            </a:endParaRPr>
          </a:p>
        </p:txBody>
      </p:sp>
    </p:spTree>
    <p:extLst>
      <p:ext uri="{BB962C8B-B14F-4D97-AF65-F5344CB8AC3E}">
        <p14:creationId xmlns:p14="http://schemas.microsoft.com/office/powerpoint/2010/main" val="148075909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12090399" cy="1015663"/>
          </a:xfrm>
          <a:prstGeom prst="rect">
            <a:avLst/>
          </a:prstGeom>
          <a:noFill/>
        </p:spPr>
        <p:txBody>
          <a:bodyPr wrap="square" rtlCol="0">
            <a:spAutoFit/>
          </a:bodyPr>
          <a:lstStyle/>
          <a:p>
            <a:pPr algn="ctr"/>
            <a:r>
              <a:rPr lang="en-US" sz="6000" dirty="0" smtClean="0">
                <a:latin typeface="Bodoni 72 Book" charset="0"/>
                <a:ea typeface="Bodoni 72 Book" charset="0"/>
                <a:cs typeface="Bodoni 72 Book" charset="0"/>
              </a:rPr>
              <a:t>Distributing the release</a:t>
            </a:r>
            <a:endParaRPr lang="en-US" sz="6000" dirty="0">
              <a:latin typeface="Bodoni 72 Book" charset="0"/>
              <a:ea typeface="Bodoni 72 Book" charset="0"/>
              <a:cs typeface="Bodoni 72 Book" charset="0"/>
            </a:endParaRPr>
          </a:p>
        </p:txBody>
      </p:sp>
      <p:sp>
        <p:nvSpPr>
          <p:cNvPr id="3" name="TextBox 2"/>
          <p:cNvSpPr txBox="1"/>
          <p:nvPr/>
        </p:nvSpPr>
        <p:spPr>
          <a:xfrm>
            <a:off x="518632" y="1113382"/>
            <a:ext cx="9872135" cy="2308324"/>
          </a:xfrm>
          <a:prstGeom prst="rect">
            <a:avLst/>
          </a:prstGeom>
          <a:noFill/>
        </p:spPr>
        <p:txBody>
          <a:bodyPr wrap="square" rtlCol="0">
            <a:spAutoFit/>
          </a:bodyPr>
          <a:lstStyle/>
          <a:p>
            <a:pPr marL="285750" indent="-285750">
              <a:buFont typeface="Wingdings" charset="2"/>
              <a:buChar char="Ø"/>
            </a:pPr>
            <a:r>
              <a:rPr lang="en-US" dirty="0" smtClean="0">
                <a:latin typeface="Avenir Book" charset="0"/>
                <a:ea typeface="Avenir Book" charset="0"/>
                <a:cs typeface="Avenir Book" charset="0"/>
              </a:rPr>
              <a:t>Services may be OK, but many are shotguns — no focus, no knowledge of the publication.</a:t>
            </a:r>
          </a:p>
          <a:p>
            <a:pPr marL="285750" indent="-285750">
              <a:buFont typeface="Wingdings" charset="2"/>
              <a:buChar char="Ø"/>
            </a:pPr>
            <a:r>
              <a:rPr lang="en-US" dirty="0" smtClean="0">
                <a:latin typeface="Avenir Book" charset="0"/>
                <a:ea typeface="Avenir Book" charset="0"/>
                <a:cs typeface="Avenir Book" charset="0"/>
              </a:rPr>
              <a:t>Media guides </a:t>
            </a:r>
            <a:r>
              <a:rPr lang="en-US" dirty="0">
                <a:latin typeface="Avenir Book" charset="0"/>
                <a:ea typeface="Avenir Book" charset="0"/>
                <a:cs typeface="Avenir Book" charset="0"/>
              </a:rPr>
              <a:t>at the </a:t>
            </a:r>
            <a:r>
              <a:rPr lang="en-US" dirty="0" smtClean="0">
                <a:latin typeface="Avenir Book" charset="0"/>
                <a:ea typeface="Avenir Book" charset="0"/>
                <a:cs typeface="Avenir Book" charset="0"/>
              </a:rPr>
              <a:t>public library.</a:t>
            </a:r>
          </a:p>
          <a:p>
            <a:pPr marL="285750" indent="-285750">
              <a:buFont typeface="Wingdings" charset="2"/>
              <a:buChar char="Ø"/>
            </a:pPr>
            <a:r>
              <a:rPr lang="en-US" dirty="0" smtClean="0">
                <a:latin typeface="Avenir Book" charset="0"/>
                <a:ea typeface="Avenir Book" charset="0"/>
                <a:cs typeface="Avenir Book" charset="0"/>
              </a:rPr>
              <a:t>Send to a specific person.</a:t>
            </a:r>
          </a:p>
          <a:p>
            <a:pPr marL="285750" indent="-285750">
              <a:buFont typeface="Wingdings" charset="2"/>
              <a:buChar char="Ø"/>
            </a:pPr>
            <a:r>
              <a:rPr lang="en-US" dirty="0" smtClean="0">
                <a:latin typeface="Avenir Book" charset="0"/>
                <a:ea typeface="Avenir Book" charset="0"/>
                <a:cs typeface="Avenir Book" charset="0"/>
              </a:rPr>
              <a:t>Form a relationship with a reporter or editor — difficult but not impossible.</a:t>
            </a:r>
          </a:p>
          <a:p>
            <a:pPr marL="285750" indent="-285750">
              <a:buFont typeface="Wingdings" charset="2"/>
              <a:buChar char="Ø"/>
            </a:pPr>
            <a:r>
              <a:rPr lang="en-US" dirty="0" smtClean="0">
                <a:latin typeface="Avenir Book" charset="0"/>
                <a:ea typeface="Avenir Book" charset="0"/>
                <a:cs typeface="Avenir Book" charset="0"/>
              </a:rPr>
              <a:t>Follow up politely. You never know when something is inadvertently buried.</a:t>
            </a:r>
          </a:p>
          <a:p>
            <a:pPr marL="285750" indent="-285750">
              <a:buFont typeface="Wingdings" charset="2"/>
              <a:buChar char="Ø"/>
            </a:pPr>
            <a:r>
              <a:rPr lang="en-US" b="1" dirty="0" smtClean="0">
                <a:latin typeface="Avenir Heavy" charset="0"/>
                <a:ea typeface="Avenir Heavy" charset="0"/>
                <a:cs typeface="Avenir Heavy" charset="0"/>
              </a:rPr>
              <a:t>Know the deadline. Beat it. </a:t>
            </a:r>
            <a:r>
              <a:rPr lang="en-US" dirty="0" smtClean="0">
                <a:latin typeface="Avenir Book" charset="0"/>
                <a:ea typeface="Avenir Book" charset="0"/>
                <a:cs typeface="Avenir Book" charset="0"/>
              </a:rPr>
              <a:t>Editorial calendar on the website.</a:t>
            </a:r>
          </a:p>
          <a:p>
            <a:pPr marL="285750" indent="-285750">
              <a:buFont typeface="Wingdings" charset="2"/>
              <a:buChar char="Ø"/>
            </a:pPr>
            <a:r>
              <a:rPr lang="en-US" dirty="0" smtClean="0">
                <a:latin typeface="Avenir Book" charset="0"/>
                <a:ea typeface="Avenir Book" charset="0"/>
                <a:cs typeface="Avenir Book" charset="0"/>
              </a:rPr>
              <a:t>Remember your hometown media.</a:t>
            </a:r>
          </a:p>
          <a:p>
            <a:pPr marL="285750" indent="-285750">
              <a:buFont typeface="Wingdings" charset="2"/>
              <a:buChar char="Ø"/>
            </a:pPr>
            <a:r>
              <a:rPr lang="en-US" dirty="0" smtClean="0">
                <a:latin typeface="Avenir Book" charset="0"/>
                <a:ea typeface="Avenir Book" charset="0"/>
                <a:cs typeface="Avenir Book" charset="0"/>
              </a:rPr>
              <a:t>Nothing guarantees coverage.</a:t>
            </a:r>
            <a:endParaRPr lang="en-US" dirty="0">
              <a:latin typeface="Avenir Book" charset="0"/>
              <a:ea typeface="Avenir Book" charset="0"/>
              <a:cs typeface="Avenir Book" charset="0"/>
            </a:endParaRPr>
          </a:p>
        </p:txBody>
      </p:sp>
      <p:cxnSp>
        <p:nvCxnSpPr>
          <p:cNvPr id="6" name="Straight Arrow Connector 5"/>
          <p:cNvCxnSpPr/>
          <p:nvPr/>
        </p:nvCxnSpPr>
        <p:spPr>
          <a:xfrm flipV="1">
            <a:off x="7421078" y="2685231"/>
            <a:ext cx="1433694" cy="1189"/>
          </a:xfrm>
          <a:prstGeom prst="straightConnector1">
            <a:avLst/>
          </a:prstGeom>
          <a:ln w="158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736626" y="6416205"/>
            <a:ext cx="1751798" cy="246221"/>
          </a:xfrm>
          <a:prstGeom prst="rect">
            <a:avLst/>
          </a:prstGeom>
          <a:noFill/>
        </p:spPr>
        <p:txBody>
          <a:bodyPr wrap="square" rtlCol="0">
            <a:spAutoFit/>
          </a:bodyPr>
          <a:lstStyle/>
          <a:p>
            <a:r>
              <a:rPr lang="en-US" sz="1000" dirty="0" smtClean="0">
                <a:latin typeface="Avenir Book" charset="0"/>
                <a:ea typeface="Avenir Book" charset="0"/>
                <a:cs typeface="Avenir Book" charset="0"/>
              </a:rPr>
              <a:t>Michigan Avenue Magazine</a:t>
            </a:r>
            <a:endParaRPr lang="en-US" sz="1000" dirty="0">
              <a:latin typeface="Avenir Book" charset="0"/>
              <a:ea typeface="Avenir Book" charset="0"/>
              <a:cs typeface="Avenir Book"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6626" y="3538302"/>
            <a:ext cx="6106069" cy="2761306"/>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54772" y="2397940"/>
            <a:ext cx="3014926" cy="3901668"/>
          </a:xfrm>
          <a:prstGeom prst="rect">
            <a:avLst/>
          </a:prstGeom>
        </p:spPr>
      </p:pic>
    </p:spTree>
    <p:extLst>
      <p:ext uri="{BB962C8B-B14F-4D97-AF65-F5344CB8AC3E}">
        <p14:creationId xmlns:p14="http://schemas.microsoft.com/office/powerpoint/2010/main" val="1854322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12191999" cy="861774"/>
          </a:xfrm>
          <a:prstGeom prst="rect">
            <a:avLst/>
          </a:prstGeom>
          <a:noFill/>
        </p:spPr>
        <p:txBody>
          <a:bodyPr wrap="square" rtlCol="0">
            <a:spAutoFit/>
          </a:bodyPr>
          <a:lstStyle/>
          <a:p>
            <a:pPr algn="ctr"/>
            <a:r>
              <a:rPr lang="en-US" sz="5000" dirty="0" smtClean="0">
                <a:latin typeface="Bodoni 72 Book" charset="0"/>
                <a:ea typeface="Bodoni 72 Book" charset="0"/>
                <a:cs typeface="Bodoni 72 Book" charset="0"/>
              </a:rPr>
              <a:t>Editors say</a:t>
            </a:r>
            <a:endParaRPr lang="en-US" sz="5000" dirty="0">
              <a:latin typeface="Bodoni 72 Book" charset="0"/>
              <a:ea typeface="Bodoni 72 Book" charset="0"/>
              <a:cs typeface="Bodoni 72 Book" charset="0"/>
            </a:endParaRPr>
          </a:p>
        </p:txBody>
      </p:sp>
      <p:sp>
        <p:nvSpPr>
          <p:cNvPr id="3" name="TextBox 2"/>
          <p:cNvSpPr txBox="1"/>
          <p:nvPr/>
        </p:nvSpPr>
        <p:spPr>
          <a:xfrm>
            <a:off x="1419577" y="1233182"/>
            <a:ext cx="5418667" cy="553998"/>
          </a:xfrm>
          <a:prstGeom prst="rect">
            <a:avLst/>
          </a:prstGeom>
          <a:noFill/>
        </p:spPr>
        <p:txBody>
          <a:bodyPr wrap="square" rtlCol="0">
            <a:spAutoFit/>
          </a:bodyPr>
          <a:lstStyle/>
          <a:p>
            <a:r>
              <a:rPr lang="en-US" sz="3000" dirty="0" smtClean="0">
                <a:latin typeface="Bodoni 72 Book" charset="0"/>
                <a:ea typeface="Bodoni 72 Book" charset="0"/>
                <a:cs typeface="Bodoni 72 Book" charset="0"/>
              </a:rPr>
              <a:t>Understand our publication — </a:t>
            </a:r>
            <a:r>
              <a:rPr lang="en-US" sz="3000" i="1" dirty="0" smtClean="0">
                <a:latin typeface="Bodoni 72 Book" charset="0"/>
                <a:ea typeface="Bodoni 72 Book" charset="0"/>
                <a:cs typeface="Bodoni 72 Book" charset="0"/>
              </a:rPr>
              <a:t>please</a:t>
            </a:r>
            <a:endParaRPr lang="en-US" sz="3000" i="1" dirty="0">
              <a:latin typeface="Bodoni 72 Book" charset="0"/>
              <a:ea typeface="Bodoni 72 Book" charset="0"/>
              <a:cs typeface="Bodoni 72 Book" charset="0"/>
            </a:endParaRPr>
          </a:p>
        </p:txBody>
      </p:sp>
      <p:sp>
        <p:nvSpPr>
          <p:cNvPr id="5" name="TextBox 4"/>
          <p:cNvSpPr txBox="1"/>
          <p:nvPr/>
        </p:nvSpPr>
        <p:spPr>
          <a:xfrm>
            <a:off x="942622" y="2285015"/>
            <a:ext cx="5565422" cy="923330"/>
          </a:xfrm>
          <a:prstGeom prst="rect">
            <a:avLst/>
          </a:prstGeom>
          <a:noFill/>
        </p:spPr>
        <p:txBody>
          <a:bodyPr wrap="square" rtlCol="0">
            <a:spAutoFit/>
          </a:bodyPr>
          <a:lstStyle/>
          <a:p>
            <a:r>
              <a:rPr lang="en-US" smtClean="0">
                <a:latin typeface="Avenir Book" charset="0"/>
                <a:ea typeface="Avenir Book" charset="0"/>
                <a:cs typeface="Avenir Book" charset="0"/>
              </a:rPr>
              <a:t>“When </a:t>
            </a:r>
            <a:r>
              <a:rPr lang="en-US" dirty="0">
                <a:latin typeface="Avenir Book" charset="0"/>
                <a:ea typeface="Avenir Book" charset="0"/>
                <a:cs typeface="Avenir Book" charset="0"/>
              </a:rPr>
              <a:t>dealing with neighborhood papers know the boundaries and other criteria before sending information to that </a:t>
            </a:r>
            <a:r>
              <a:rPr lang="en-US">
                <a:latin typeface="Avenir Book" charset="0"/>
                <a:ea typeface="Avenir Book" charset="0"/>
                <a:cs typeface="Avenir Book" charset="0"/>
              </a:rPr>
              <a:t>editor</a:t>
            </a:r>
            <a:r>
              <a:rPr lang="en-US" smtClean="0">
                <a:latin typeface="Avenir Book" charset="0"/>
                <a:ea typeface="Avenir Book" charset="0"/>
                <a:cs typeface="Avenir Book" charset="0"/>
              </a:rPr>
              <a:t>.”</a:t>
            </a:r>
            <a:endParaRPr lang="en-US" dirty="0">
              <a:latin typeface="Avenir Book" charset="0"/>
              <a:ea typeface="Avenir Book" charset="0"/>
              <a:cs typeface="Avenir Book" charset="0"/>
            </a:endParaRPr>
          </a:p>
        </p:txBody>
      </p:sp>
      <p:sp>
        <p:nvSpPr>
          <p:cNvPr id="6" name="TextBox 5"/>
          <p:cNvSpPr txBox="1"/>
          <p:nvPr/>
        </p:nvSpPr>
        <p:spPr>
          <a:xfrm>
            <a:off x="5362222" y="3295202"/>
            <a:ext cx="4763912" cy="923330"/>
          </a:xfrm>
          <a:prstGeom prst="rect">
            <a:avLst/>
          </a:prstGeom>
          <a:noFill/>
        </p:spPr>
        <p:txBody>
          <a:bodyPr wrap="square" rtlCol="0">
            <a:spAutoFit/>
          </a:bodyPr>
          <a:lstStyle/>
          <a:p>
            <a:r>
              <a:rPr lang="en-US" dirty="0" smtClean="0">
                <a:latin typeface="Avenir Book" charset="0"/>
                <a:ea typeface="Avenir Book" charset="0"/>
                <a:cs typeface="Avenir Book" charset="0"/>
              </a:rPr>
              <a:t>“You’d </a:t>
            </a:r>
            <a:r>
              <a:rPr lang="en-US" dirty="0">
                <a:latin typeface="Avenir Book" charset="0"/>
                <a:ea typeface="Avenir Book" charset="0"/>
                <a:cs typeface="Avenir Book" charset="0"/>
              </a:rPr>
              <a:t>be surprised how many press releases we get regarding reviewing books. We don’t even review books</a:t>
            </a:r>
            <a:r>
              <a:rPr lang="en-US" dirty="0" smtClean="0">
                <a:latin typeface="Avenir Book" charset="0"/>
                <a:ea typeface="Avenir Book" charset="0"/>
                <a:cs typeface="Avenir Book" charset="0"/>
              </a:rPr>
              <a:t>.”</a:t>
            </a:r>
            <a:endParaRPr lang="en-US" dirty="0">
              <a:latin typeface="Avenir Book" charset="0"/>
              <a:ea typeface="Avenir Book" charset="0"/>
              <a:cs typeface="Avenir Book" charset="0"/>
            </a:endParaRPr>
          </a:p>
        </p:txBody>
      </p:sp>
      <p:sp>
        <p:nvSpPr>
          <p:cNvPr id="7" name="TextBox 6"/>
          <p:cNvSpPr txBox="1"/>
          <p:nvPr/>
        </p:nvSpPr>
        <p:spPr>
          <a:xfrm>
            <a:off x="7044266" y="1083733"/>
            <a:ext cx="4391378" cy="1754326"/>
          </a:xfrm>
          <a:prstGeom prst="rect">
            <a:avLst/>
          </a:prstGeom>
          <a:noFill/>
        </p:spPr>
        <p:txBody>
          <a:bodyPr wrap="square" rtlCol="0">
            <a:spAutoFit/>
          </a:bodyPr>
          <a:lstStyle/>
          <a:p>
            <a:r>
              <a:rPr lang="en-US" dirty="0" smtClean="0">
                <a:latin typeface="Avenir Book" charset="0"/>
                <a:ea typeface="Avenir Book" charset="0"/>
                <a:cs typeface="Avenir Book" charset="0"/>
              </a:rPr>
              <a:t>“I </a:t>
            </a:r>
            <a:r>
              <a:rPr lang="en-US" dirty="0">
                <a:latin typeface="Avenir Book" charset="0"/>
                <a:ea typeface="Avenir Book" charset="0"/>
                <a:cs typeface="Avenir Book" charset="0"/>
              </a:rPr>
              <a:t>can say that most editors’ pet peeves are the following: voicemails “following” up to see if we received an email, and emails following up to see if we received an email. That only crowds our inboxes and slows us down even more</a:t>
            </a:r>
            <a:r>
              <a:rPr lang="en-US" dirty="0" smtClean="0">
                <a:latin typeface="Avenir Book" charset="0"/>
                <a:ea typeface="Avenir Book" charset="0"/>
                <a:cs typeface="Avenir Book" charset="0"/>
              </a:rPr>
              <a:t>.”</a:t>
            </a:r>
            <a:endParaRPr lang="en-US" dirty="0">
              <a:latin typeface="Avenir Book" charset="0"/>
              <a:ea typeface="Avenir Book" charset="0"/>
              <a:cs typeface="Avenir Book" charset="0"/>
            </a:endParaRPr>
          </a:p>
        </p:txBody>
      </p:sp>
      <p:sp>
        <p:nvSpPr>
          <p:cNvPr id="8" name="TextBox 7"/>
          <p:cNvSpPr txBox="1"/>
          <p:nvPr/>
        </p:nvSpPr>
        <p:spPr>
          <a:xfrm>
            <a:off x="2314224" y="4675675"/>
            <a:ext cx="5429954" cy="1200329"/>
          </a:xfrm>
          <a:prstGeom prst="rect">
            <a:avLst/>
          </a:prstGeom>
          <a:noFill/>
        </p:spPr>
        <p:txBody>
          <a:bodyPr wrap="square" rtlCol="0">
            <a:spAutoFit/>
          </a:bodyPr>
          <a:lstStyle/>
          <a:p>
            <a:r>
              <a:rPr lang="en-US" dirty="0" smtClean="0">
                <a:latin typeface="Avenir Book" charset="0"/>
                <a:ea typeface="Avenir Book" charset="0"/>
                <a:cs typeface="Avenir Book" charset="0"/>
              </a:rPr>
              <a:t>“Many </a:t>
            </a:r>
            <a:r>
              <a:rPr lang="en-US" dirty="0">
                <a:latin typeface="Avenir Book" charset="0"/>
                <a:ea typeface="Avenir Book" charset="0"/>
                <a:cs typeface="Avenir Book" charset="0"/>
              </a:rPr>
              <a:t>of these releases are from LA-NY publicists and PR firms announcing new films or local events that have no correlation to our Chicago film industry readers who make their living here</a:t>
            </a:r>
            <a:r>
              <a:rPr lang="en-US" dirty="0" smtClean="0">
                <a:latin typeface="Avenir Book" charset="0"/>
                <a:ea typeface="Avenir Book" charset="0"/>
                <a:cs typeface="Avenir Book" charset="0"/>
              </a:rPr>
              <a:t>.”</a:t>
            </a:r>
            <a:endParaRPr lang="en-US" dirty="0">
              <a:latin typeface="Avenir Book" charset="0"/>
              <a:ea typeface="Avenir Book" charset="0"/>
              <a:cs typeface="Avenir Book" charset="0"/>
            </a:endParaRPr>
          </a:p>
        </p:txBody>
      </p:sp>
    </p:spTree>
    <p:extLst>
      <p:ext uri="{BB962C8B-B14F-4D97-AF65-F5344CB8AC3E}">
        <p14:creationId xmlns:p14="http://schemas.microsoft.com/office/powerpoint/2010/main" val="946108617"/>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B6D6EC"/>
            </a:gs>
            <a:gs pos="52000">
              <a:srgbClr val="A1D6FE">
                <a:lumMod val="56000"/>
                <a:lumOff val="44000"/>
              </a:srgbClr>
            </a:gs>
            <a:gs pos="72000">
              <a:srgbClr val="F3D1F1">
                <a:lumMod val="39000"/>
                <a:lumOff val="61000"/>
              </a:srgbClr>
            </a:gs>
            <a:gs pos="100000">
              <a:srgbClr val="C1C7EC"/>
            </a:gs>
          </a:gsLst>
          <a:lin ang="5400000" scaled="1"/>
          <a:tileRect/>
        </a:gradFill>
        <a:effectLst/>
      </p:bgPr>
    </p:bg>
    <p:spTree>
      <p:nvGrpSpPr>
        <p:cNvPr id="1" name=""/>
        <p:cNvGrpSpPr/>
        <p:nvPr/>
      </p:nvGrpSpPr>
      <p:grpSpPr>
        <a:xfrm>
          <a:off x="0" y="0"/>
          <a:ext cx="0" cy="0"/>
          <a:chOff x="0" y="0"/>
          <a:chExt cx="0" cy="0"/>
        </a:xfrm>
      </p:grpSpPr>
      <p:sp>
        <p:nvSpPr>
          <p:cNvPr id="3" name="TextBox 2"/>
          <p:cNvSpPr txBox="1"/>
          <p:nvPr/>
        </p:nvSpPr>
        <p:spPr>
          <a:xfrm>
            <a:off x="1200671" y="1265230"/>
            <a:ext cx="5352528" cy="2308324"/>
          </a:xfrm>
          <a:prstGeom prst="rect">
            <a:avLst/>
          </a:prstGeom>
          <a:noFill/>
        </p:spPr>
        <p:txBody>
          <a:bodyPr wrap="square" rtlCol="0">
            <a:spAutoFit/>
          </a:bodyPr>
          <a:lstStyle/>
          <a:p>
            <a:pPr marL="285750" indent="-285750">
              <a:buFont typeface="Wingdings" charset="2"/>
              <a:buChar char="Ø"/>
            </a:pPr>
            <a:r>
              <a:rPr lang="en-US" dirty="0" smtClean="0">
                <a:latin typeface="Avenir Book" charset="0"/>
                <a:ea typeface="Avenir Book" charset="0"/>
                <a:cs typeface="Avenir Book" charset="0"/>
              </a:rPr>
              <a:t>These notes: </a:t>
            </a:r>
            <a:r>
              <a:rPr lang="en-US" dirty="0" err="1" smtClean="0">
                <a:latin typeface="Avenir Book" charset="0"/>
                <a:ea typeface="Avenir Book" charset="0"/>
                <a:cs typeface="Avenir Book" charset="0"/>
              </a:rPr>
              <a:t>iwoc.org</a:t>
            </a:r>
            <a:r>
              <a:rPr lang="en-US" dirty="0" smtClean="0">
                <a:latin typeface="Avenir Book" charset="0"/>
                <a:ea typeface="Avenir Book" charset="0"/>
                <a:cs typeface="Avenir Book" charset="0"/>
              </a:rPr>
              <a:t>/general-resources</a:t>
            </a:r>
          </a:p>
          <a:p>
            <a:pPr marL="285750" indent="-285750">
              <a:buFont typeface="Wingdings" charset="2"/>
              <a:buChar char="Ø"/>
            </a:pPr>
            <a:r>
              <a:rPr lang="en-US" dirty="0" smtClean="0">
                <a:latin typeface="Avenir Book" charset="0"/>
                <a:ea typeface="Avenir Book" charset="0"/>
                <a:cs typeface="Avenir Book" charset="0"/>
              </a:rPr>
              <a:t>IWOC meeting: 2</a:t>
            </a:r>
            <a:r>
              <a:rPr lang="en-US" baseline="30000" dirty="0" smtClean="0">
                <a:latin typeface="Avenir Book" charset="0"/>
                <a:ea typeface="Avenir Book" charset="0"/>
                <a:cs typeface="Avenir Book" charset="0"/>
              </a:rPr>
              <a:t>nd</a:t>
            </a:r>
            <a:r>
              <a:rPr lang="en-US" dirty="0" smtClean="0">
                <a:latin typeface="Avenir Book" charset="0"/>
                <a:ea typeface="Avenir Book" charset="0"/>
                <a:cs typeface="Avenir Book" charset="0"/>
              </a:rPr>
              <a:t> Tuesday of the month</a:t>
            </a:r>
          </a:p>
          <a:p>
            <a:pPr marL="285750" indent="-285750">
              <a:buFont typeface="Wingdings" charset="2"/>
              <a:buChar char="Ø"/>
            </a:pPr>
            <a:r>
              <a:rPr lang="en-US" dirty="0" err="1" smtClean="0">
                <a:latin typeface="Avenir Book" charset="0"/>
                <a:ea typeface="Avenir Book" charset="0"/>
                <a:cs typeface="Avenir Book" charset="0"/>
              </a:rPr>
              <a:t>Gratz</a:t>
            </a:r>
            <a:r>
              <a:rPr lang="en-US" dirty="0" smtClean="0">
                <a:latin typeface="Avenir Book" charset="0"/>
                <a:ea typeface="Avenir Book" charset="0"/>
                <a:cs typeface="Avenir Book" charset="0"/>
              </a:rPr>
              <a:t> Center of Fourth Presbyterian Church</a:t>
            </a:r>
          </a:p>
          <a:p>
            <a:pPr marL="285750" indent="-285750">
              <a:buFont typeface="Wingdings" charset="2"/>
              <a:buChar char="Ø"/>
            </a:pPr>
            <a:r>
              <a:rPr lang="en-US" dirty="0" smtClean="0">
                <a:latin typeface="Avenir Book" charset="0"/>
                <a:ea typeface="Avenir Book" charset="0"/>
                <a:cs typeface="Avenir Book" charset="0"/>
              </a:rPr>
              <a:t>126 E. Chestnut St., Chicago</a:t>
            </a:r>
          </a:p>
          <a:p>
            <a:pPr marL="285750" indent="-285750">
              <a:buFont typeface="Wingdings" charset="2"/>
              <a:buChar char="Ø"/>
            </a:pPr>
            <a:r>
              <a:rPr lang="en-US" dirty="0" smtClean="0">
                <a:latin typeface="Avenir Book" charset="0"/>
                <a:ea typeface="Avenir Book" charset="0"/>
                <a:cs typeface="Avenir Book" charset="0"/>
              </a:rPr>
              <a:t>$10 for non-members, but</a:t>
            </a:r>
          </a:p>
          <a:p>
            <a:pPr marL="285750" indent="-285750">
              <a:buFont typeface="Wingdings" charset="2"/>
              <a:buChar char="Ø"/>
            </a:pPr>
            <a:r>
              <a:rPr lang="en-US" dirty="0" smtClean="0">
                <a:latin typeface="Avenir Book" charset="0"/>
                <a:ea typeface="Avenir Book" charset="0"/>
                <a:cs typeface="Avenir Book" charset="0"/>
              </a:rPr>
              <a:t>FREE for the first meeting through the website</a:t>
            </a:r>
          </a:p>
          <a:p>
            <a:pPr marL="285750" indent="-285750">
              <a:buFont typeface="Wingdings" charset="2"/>
              <a:buChar char="Ø"/>
            </a:pPr>
            <a:r>
              <a:rPr lang="en-US" dirty="0" smtClean="0">
                <a:latin typeface="Avenir Book" charset="0"/>
                <a:ea typeface="Avenir Book" charset="0"/>
                <a:cs typeface="Avenir Book" charset="0"/>
              </a:rPr>
              <a:t>Satellite groups: IWORP, IWOOP, IWOLF</a:t>
            </a:r>
          </a:p>
          <a:p>
            <a:pPr marL="285750" indent="-285750">
              <a:buFont typeface="Wingdings" charset="2"/>
              <a:buChar char="Ø"/>
            </a:pPr>
            <a:r>
              <a:rPr lang="en-US" dirty="0" smtClean="0">
                <a:latin typeface="Avenir Book" charset="0"/>
                <a:ea typeface="Avenir Book" charset="0"/>
                <a:cs typeface="Avenir Book" charset="0"/>
              </a:rPr>
              <a:t>Calendar and meeting topics: </a:t>
            </a:r>
            <a:r>
              <a:rPr lang="en-US" dirty="0" err="1" smtClean="0">
                <a:latin typeface="Avenir Book" charset="0"/>
                <a:ea typeface="Avenir Book" charset="0"/>
                <a:cs typeface="Avenir Book" charset="0"/>
              </a:rPr>
              <a:t>iwoc.org</a:t>
            </a:r>
            <a:endParaRPr lang="en-US" dirty="0" smtClean="0">
              <a:latin typeface="Avenir Book" charset="0"/>
              <a:ea typeface="Avenir Book" charset="0"/>
              <a:cs typeface="Avenir Book" charset="0"/>
            </a:endParaRPr>
          </a:p>
        </p:txBody>
      </p:sp>
      <p:sp>
        <p:nvSpPr>
          <p:cNvPr id="4" name="TextBox 3"/>
          <p:cNvSpPr txBox="1"/>
          <p:nvPr/>
        </p:nvSpPr>
        <p:spPr>
          <a:xfrm>
            <a:off x="0" y="0"/>
            <a:ext cx="12192000" cy="1015663"/>
          </a:xfrm>
          <a:prstGeom prst="rect">
            <a:avLst/>
          </a:prstGeom>
          <a:noFill/>
        </p:spPr>
        <p:txBody>
          <a:bodyPr wrap="square" rtlCol="0">
            <a:spAutoFit/>
          </a:bodyPr>
          <a:lstStyle/>
          <a:p>
            <a:pPr algn="ctr"/>
            <a:r>
              <a:rPr lang="en-US" sz="6000" dirty="0" smtClean="0">
                <a:latin typeface="Bodoni 72 Book" charset="0"/>
                <a:ea typeface="Bodoni 72 Book" charset="0"/>
                <a:cs typeface="Bodoni 72 Book" charset="0"/>
              </a:rPr>
              <a:t>Learn with us</a:t>
            </a:r>
            <a:endParaRPr lang="en-US" sz="6000" dirty="0">
              <a:latin typeface="Bodoni 72 Book" charset="0"/>
              <a:ea typeface="Bodoni 72 Book" charset="0"/>
              <a:cs typeface="Bodoni 72 Book"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67178" y="1265230"/>
            <a:ext cx="5104549" cy="2852420"/>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22449" y="3823121"/>
            <a:ext cx="3437740" cy="2880137"/>
          </a:xfrm>
          <a:prstGeom prst="rect">
            <a:avLst/>
          </a:prstGeom>
        </p:spPr>
      </p:pic>
    </p:spTree>
    <p:extLst>
      <p:ext uri="{BB962C8B-B14F-4D97-AF65-F5344CB8AC3E}">
        <p14:creationId xmlns:p14="http://schemas.microsoft.com/office/powerpoint/2010/main" val="31900699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22729"/>
            <a:ext cx="12191999" cy="1015663"/>
          </a:xfrm>
          <a:prstGeom prst="rect">
            <a:avLst/>
          </a:prstGeom>
          <a:noFill/>
        </p:spPr>
        <p:txBody>
          <a:bodyPr wrap="square" rtlCol="0">
            <a:spAutoFit/>
          </a:bodyPr>
          <a:lstStyle/>
          <a:p>
            <a:pPr algn="ctr"/>
            <a:r>
              <a:rPr lang="en-US" sz="6000" dirty="0" smtClean="0">
                <a:latin typeface="Bodoni 72 Book" charset="0"/>
                <a:ea typeface="Bodoni 72 Book" charset="0"/>
                <a:cs typeface="Bodoni 72 Book" charset="0"/>
              </a:rPr>
              <a:t>The modern media industry</a:t>
            </a:r>
            <a:endParaRPr lang="en-US" sz="6000" dirty="0">
              <a:latin typeface="Bodoni 72 Book" charset="0"/>
              <a:ea typeface="Bodoni 72 Book" charset="0"/>
              <a:cs typeface="Bodoni 72 Book" charset="0"/>
            </a:endParaRPr>
          </a:p>
        </p:txBody>
      </p:sp>
      <p:sp>
        <p:nvSpPr>
          <p:cNvPr id="5" name="TextBox 4"/>
          <p:cNvSpPr txBox="1"/>
          <p:nvPr/>
        </p:nvSpPr>
        <p:spPr>
          <a:xfrm>
            <a:off x="6095999" y="4826705"/>
            <a:ext cx="4227689" cy="246221"/>
          </a:xfrm>
          <a:prstGeom prst="rect">
            <a:avLst/>
          </a:prstGeom>
          <a:noFill/>
        </p:spPr>
        <p:txBody>
          <a:bodyPr wrap="square" rtlCol="0">
            <a:spAutoFit/>
          </a:bodyPr>
          <a:lstStyle/>
          <a:p>
            <a:r>
              <a:rPr lang="en-US" sz="1000" i="1" dirty="0" smtClean="0">
                <a:latin typeface="Avenir Book" charset="0"/>
                <a:ea typeface="Avenir Book" charset="0"/>
                <a:cs typeface="Avenir Book" charset="0"/>
              </a:rPr>
              <a:t>Source: American Society of </a:t>
            </a:r>
            <a:r>
              <a:rPr lang="en-US" sz="1000" i="1" smtClean="0">
                <a:latin typeface="Avenir Book" charset="0"/>
                <a:ea typeface="Avenir Book" charset="0"/>
                <a:cs typeface="Avenir Book" charset="0"/>
              </a:rPr>
              <a:t>Newspaper Editors/Pew Research Center</a:t>
            </a:r>
            <a:endParaRPr lang="en-US" sz="1000" i="1" dirty="0">
              <a:latin typeface="Avenir Book" charset="0"/>
              <a:ea typeface="Avenir Book" charset="0"/>
              <a:cs typeface="Avenir Book" charset="0"/>
            </a:endParaRPr>
          </a:p>
        </p:txBody>
      </p:sp>
      <p:pic>
        <p:nvPicPr>
          <p:cNvPr id="6" name="Picture 5"/>
          <p:cNvPicPr>
            <a:picLocks noChangeAspect="1"/>
          </p:cNvPicPr>
          <p:nvPr/>
        </p:nvPicPr>
        <p:blipFill>
          <a:blip r:embed="rId2"/>
          <a:stretch>
            <a:fillRect/>
          </a:stretch>
        </p:blipFill>
        <p:spPr>
          <a:xfrm>
            <a:off x="6095999" y="2108905"/>
            <a:ext cx="4584700" cy="2717800"/>
          </a:xfrm>
          <a:prstGeom prst="rect">
            <a:avLst/>
          </a:prstGeom>
        </p:spPr>
      </p:pic>
      <p:sp>
        <p:nvSpPr>
          <p:cNvPr id="7" name="TextBox 6"/>
          <p:cNvSpPr txBox="1"/>
          <p:nvPr/>
        </p:nvSpPr>
        <p:spPr>
          <a:xfrm>
            <a:off x="1761068" y="2528550"/>
            <a:ext cx="1907822" cy="553998"/>
          </a:xfrm>
          <a:prstGeom prst="rect">
            <a:avLst/>
          </a:prstGeom>
          <a:noFill/>
        </p:spPr>
        <p:txBody>
          <a:bodyPr wrap="square" rtlCol="0">
            <a:spAutoFit/>
          </a:bodyPr>
          <a:lstStyle/>
          <a:p>
            <a:r>
              <a:rPr lang="en-US" sz="3000" b="1" dirty="0" smtClean="0">
                <a:latin typeface="Bodoni 72" charset="0"/>
                <a:ea typeface="Bodoni 72" charset="0"/>
                <a:cs typeface="Bodoni 72" charset="0"/>
              </a:rPr>
              <a:t>Problems</a:t>
            </a:r>
            <a:endParaRPr lang="en-US" sz="3000" b="1" dirty="0">
              <a:latin typeface="Bodoni 72" charset="0"/>
              <a:ea typeface="Bodoni 72" charset="0"/>
              <a:cs typeface="Bodoni 72" charset="0"/>
            </a:endParaRPr>
          </a:p>
        </p:txBody>
      </p:sp>
      <p:sp>
        <p:nvSpPr>
          <p:cNvPr id="8" name="TextBox 7"/>
          <p:cNvSpPr txBox="1"/>
          <p:nvPr/>
        </p:nvSpPr>
        <p:spPr>
          <a:xfrm>
            <a:off x="1978782" y="3082548"/>
            <a:ext cx="3138311" cy="1200329"/>
          </a:xfrm>
          <a:prstGeom prst="rect">
            <a:avLst/>
          </a:prstGeom>
          <a:noFill/>
        </p:spPr>
        <p:txBody>
          <a:bodyPr wrap="square" rtlCol="0">
            <a:spAutoFit/>
          </a:bodyPr>
          <a:lstStyle/>
          <a:p>
            <a:pPr marL="285750" indent="-285750">
              <a:buFont typeface="Wingdings" charset="2"/>
              <a:buChar char="Ø"/>
            </a:pPr>
            <a:r>
              <a:rPr lang="en-US" dirty="0" smtClean="0">
                <a:latin typeface="Avenir Book" charset="0"/>
                <a:ea typeface="Avenir Book" charset="0"/>
                <a:cs typeface="Avenir Book" charset="0"/>
              </a:rPr>
              <a:t>Fewer people</a:t>
            </a:r>
          </a:p>
          <a:p>
            <a:pPr marL="285750" indent="-285750">
              <a:buFont typeface="Wingdings" charset="2"/>
              <a:buChar char="Ø"/>
            </a:pPr>
            <a:r>
              <a:rPr lang="en-US" dirty="0" smtClean="0">
                <a:latin typeface="Avenir Book" charset="0"/>
                <a:ea typeface="Avenir Book" charset="0"/>
                <a:cs typeface="Avenir Book" charset="0"/>
              </a:rPr>
              <a:t>More work</a:t>
            </a:r>
          </a:p>
          <a:p>
            <a:pPr marL="285750" indent="-285750">
              <a:buFont typeface="Wingdings" charset="2"/>
              <a:buChar char="Ø"/>
            </a:pPr>
            <a:r>
              <a:rPr lang="en-US" dirty="0" smtClean="0">
                <a:latin typeface="Avenir Book" charset="0"/>
                <a:ea typeface="Avenir Book" charset="0"/>
                <a:cs typeface="Avenir Book" charset="0"/>
              </a:rPr>
              <a:t>Less revenue</a:t>
            </a:r>
          </a:p>
          <a:p>
            <a:pPr marL="285750" indent="-285750">
              <a:buFont typeface="Wingdings" charset="2"/>
              <a:buChar char="Ø"/>
            </a:pPr>
            <a:r>
              <a:rPr lang="en-US" dirty="0" smtClean="0">
                <a:latin typeface="Avenir Book" charset="0"/>
                <a:ea typeface="Avenir Book" charset="0"/>
                <a:cs typeface="Avenir Book" charset="0"/>
              </a:rPr>
              <a:t>Equals: Less time for you</a:t>
            </a:r>
            <a:endParaRPr lang="en-US" dirty="0">
              <a:latin typeface="Avenir Book" charset="0"/>
              <a:ea typeface="Avenir Book" charset="0"/>
              <a:cs typeface="Avenir Book" charset="0"/>
            </a:endParaRPr>
          </a:p>
        </p:txBody>
      </p:sp>
    </p:spTree>
    <p:extLst>
      <p:ext uri="{BB962C8B-B14F-4D97-AF65-F5344CB8AC3E}">
        <p14:creationId xmlns:p14="http://schemas.microsoft.com/office/powerpoint/2010/main" val="1160243565"/>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366222"/>
            <a:ext cx="12192000" cy="1938992"/>
          </a:xfrm>
          <a:prstGeom prst="rect">
            <a:avLst/>
          </a:prstGeom>
          <a:noFill/>
        </p:spPr>
        <p:txBody>
          <a:bodyPr wrap="square" rtlCol="0">
            <a:spAutoFit/>
          </a:bodyPr>
          <a:lstStyle/>
          <a:p>
            <a:pPr algn="ctr"/>
            <a:r>
              <a:rPr lang="en-US" sz="12000" dirty="0" smtClean="0">
                <a:latin typeface="Bodoni 72 Book" charset="0"/>
                <a:ea typeface="Bodoni 72 Book" charset="0"/>
                <a:cs typeface="Bodoni 72 Book" charset="0"/>
              </a:rPr>
              <a:t>¿Questions?</a:t>
            </a:r>
            <a:endParaRPr lang="en-US" sz="12000" dirty="0">
              <a:latin typeface="Bodoni 72 Book" charset="0"/>
              <a:ea typeface="Bodoni 72 Book" charset="0"/>
              <a:cs typeface="Bodoni 72 Book" charset="0"/>
            </a:endParaRPr>
          </a:p>
        </p:txBody>
      </p:sp>
    </p:spTree>
    <p:extLst>
      <p:ext uri="{BB962C8B-B14F-4D97-AF65-F5344CB8AC3E}">
        <p14:creationId xmlns:p14="http://schemas.microsoft.com/office/powerpoint/2010/main" val="195276465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31249" y="1433689"/>
            <a:ext cx="1005462" cy="553998"/>
          </a:xfrm>
          <a:prstGeom prst="rect">
            <a:avLst/>
          </a:prstGeom>
          <a:noFill/>
        </p:spPr>
        <p:txBody>
          <a:bodyPr wrap="square" rtlCol="0">
            <a:spAutoFit/>
          </a:bodyPr>
          <a:lstStyle/>
          <a:p>
            <a:r>
              <a:rPr lang="en-US" sz="3000" b="1" dirty="0" smtClean="0">
                <a:latin typeface="Bodoni 72" charset="0"/>
                <a:ea typeface="Bodoni 72" charset="0"/>
                <a:cs typeface="Bodoni 72" charset="0"/>
              </a:rPr>
              <a:t>But</a:t>
            </a:r>
            <a:endParaRPr lang="en-US" sz="3000" b="1" dirty="0">
              <a:latin typeface="Bodoni 72" charset="0"/>
              <a:ea typeface="Bodoni 72" charset="0"/>
              <a:cs typeface="Bodoni 72" charset="0"/>
            </a:endParaRPr>
          </a:p>
        </p:txBody>
      </p:sp>
      <p:sp>
        <p:nvSpPr>
          <p:cNvPr id="3" name="TextBox 2"/>
          <p:cNvSpPr txBox="1"/>
          <p:nvPr/>
        </p:nvSpPr>
        <p:spPr>
          <a:xfrm>
            <a:off x="2280355" y="1987687"/>
            <a:ext cx="3172178" cy="1754326"/>
          </a:xfrm>
          <a:prstGeom prst="rect">
            <a:avLst/>
          </a:prstGeom>
          <a:noFill/>
        </p:spPr>
        <p:txBody>
          <a:bodyPr wrap="square" rtlCol="0">
            <a:spAutoFit/>
          </a:bodyPr>
          <a:lstStyle/>
          <a:p>
            <a:pPr marL="285750" indent="-285750">
              <a:buFont typeface="Wingdings" charset="2"/>
              <a:buChar char="Ø"/>
            </a:pPr>
            <a:r>
              <a:rPr lang="en-US" dirty="0" smtClean="0">
                <a:latin typeface="Avenir Book" charset="0"/>
                <a:ea typeface="Avenir Book" charset="0"/>
                <a:cs typeface="Avenir Book" charset="0"/>
              </a:rPr>
              <a:t>Specialty websites</a:t>
            </a:r>
          </a:p>
          <a:p>
            <a:pPr marL="285750" indent="-285750">
              <a:buFont typeface="Wingdings" charset="2"/>
              <a:buChar char="Ø"/>
            </a:pPr>
            <a:r>
              <a:rPr lang="en-US" dirty="0" smtClean="0">
                <a:latin typeface="Avenir Book" charset="0"/>
                <a:ea typeface="Avenir Book" charset="0"/>
                <a:cs typeface="Avenir Book" charset="0"/>
              </a:rPr>
              <a:t>Social media</a:t>
            </a:r>
          </a:p>
          <a:p>
            <a:pPr marL="285750" indent="-285750">
              <a:buFont typeface="Wingdings" charset="2"/>
              <a:buChar char="Ø"/>
            </a:pPr>
            <a:r>
              <a:rPr lang="en-US" dirty="0" smtClean="0">
                <a:latin typeface="Avenir Book" charset="0"/>
                <a:ea typeface="Avenir Book" charset="0"/>
                <a:cs typeface="Avenir Book" charset="0"/>
              </a:rPr>
              <a:t>Community papers</a:t>
            </a:r>
          </a:p>
          <a:p>
            <a:pPr marL="285750" indent="-285750">
              <a:buFont typeface="Wingdings" charset="2"/>
              <a:buChar char="Ø"/>
            </a:pPr>
            <a:r>
              <a:rPr lang="en-US" dirty="0" err="1" smtClean="0">
                <a:latin typeface="Avenir Book" charset="0"/>
                <a:ea typeface="Avenir Book" charset="0"/>
                <a:cs typeface="Avenir Book" charset="0"/>
              </a:rPr>
              <a:t>Hyperlocal</a:t>
            </a:r>
            <a:r>
              <a:rPr lang="en-US" dirty="0" smtClean="0">
                <a:latin typeface="Avenir Book" charset="0"/>
                <a:ea typeface="Avenir Book" charset="0"/>
                <a:cs typeface="Avenir Book" charset="0"/>
              </a:rPr>
              <a:t> news</a:t>
            </a:r>
          </a:p>
          <a:p>
            <a:pPr marL="285750" indent="-285750">
              <a:buFont typeface="Wingdings" charset="2"/>
              <a:buChar char="Ø"/>
            </a:pPr>
            <a:r>
              <a:rPr lang="en-US" dirty="0" smtClean="0">
                <a:latin typeface="Avenir Book" charset="0"/>
                <a:ea typeface="Avenir Book" charset="0"/>
                <a:cs typeface="Avenir Book" charset="0"/>
              </a:rPr>
              <a:t>Equals: more options</a:t>
            </a:r>
          </a:p>
          <a:p>
            <a:pPr marL="285750" indent="-285750">
              <a:buFont typeface="Wingdings" charset="2"/>
              <a:buChar char="Ø"/>
            </a:pPr>
            <a:r>
              <a:rPr lang="en-US" dirty="0" smtClean="0">
                <a:latin typeface="Avenir Book" charset="0"/>
                <a:ea typeface="Avenir Book" charset="0"/>
                <a:cs typeface="Avenir Book" charset="0"/>
              </a:rPr>
              <a:t>Equals: more work for you</a:t>
            </a:r>
            <a:endParaRPr lang="en-US" dirty="0">
              <a:latin typeface="Avenir Book" charset="0"/>
              <a:ea typeface="Avenir Book" charset="0"/>
              <a:cs typeface="Avenir Book"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88700" y="1958807"/>
            <a:ext cx="2489200" cy="8128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45229" y="2964618"/>
            <a:ext cx="1003300" cy="9906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96683" y="2985834"/>
            <a:ext cx="655462" cy="638213"/>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309126">
            <a:off x="5848970" y="2756439"/>
            <a:ext cx="2705100" cy="1079500"/>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375917">
            <a:off x="6740064" y="4170660"/>
            <a:ext cx="4855633" cy="605771"/>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950416">
            <a:off x="2306231" y="4707321"/>
            <a:ext cx="6259689" cy="1060450"/>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1156816">
            <a:off x="5868590" y="569272"/>
            <a:ext cx="5091288" cy="1302889"/>
          </a:xfrm>
          <a:prstGeom prst="rect">
            <a:avLst/>
          </a:prstGeom>
        </p:spPr>
      </p:pic>
    </p:spTree>
    <p:extLst>
      <p:ext uri="{BB962C8B-B14F-4D97-AF65-F5344CB8AC3E}">
        <p14:creationId xmlns:p14="http://schemas.microsoft.com/office/powerpoint/2010/main" val="153291715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0355" y="1117600"/>
            <a:ext cx="4357512" cy="923330"/>
          </a:xfrm>
          <a:prstGeom prst="rect">
            <a:avLst/>
          </a:prstGeom>
          <a:noFill/>
        </p:spPr>
        <p:txBody>
          <a:bodyPr wrap="square" rtlCol="0">
            <a:spAutoFit/>
          </a:bodyPr>
          <a:lstStyle/>
          <a:p>
            <a:r>
              <a:rPr lang="en-US" dirty="0" smtClean="0">
                <a:latin typeface="Avenir Book" charset="0"/>
                <a:ea typeface="Avenir Book" charset="0"/>
                <a:cs typeface="Avenir Book" charset="0"/>
              </a:rPr>
              <a:t>We contacted 16 media outlets, large and small, and asked 3 questions about press releases.</a:t>
            </a:r>
            <a:endParaRPr lang="en-US" dirty="0">
              <a:latin typeface="Avenir Book" charset="0"/>
              <a:ea typeface="Avenir Book" charset="0"/>
              <a:cs typeface="Avenir Book" charset="0"/>
            </a:endParaRPr>
          </a:p>
        </p:txBody>
      </p:sp>
      <p:sp>
        <p:nvSpPr>
          <p:cNvPr id="3" name="TextBox 2"/>
          <p:cNvSpPr txBox="1"/>
          <p:nvPr/>
        </p:nvSpPr>
        <p:spPr>
          <a:xfrm>
            <a:off x="2280355" y="2201333"/>
            <a:ext cx="1207912" cy="369332"/>
          </a:xfrm>
          <a:prstGeom prst="rect">
            <a:avLst/>
          </a:prstGeom>
          <a:noFill/>
        </p:spPr>
        <p:txBody>
          <a:bodyPr wrap="square" rtlCol="0">
            <a:spAutoFit/>
          </a:bodyPr>
          <a:lstStyle/>
          <a:p>
            <a:r>
              <a:rPr lang="en-US" b="1" dirty="0" smtClean="0">
                <a:latin typeface="Avenir Heavy" charset="0"/>
                <a:ea typeface="Avenir Heavy" charset="0"/>
                <a:cs typeface="Avenir Heavy" charset="0"/>
              </a:rPr>
              <a:t>3 replied</a:t>
            </a:r>
          </a:p>
        </p:txBody>
      </p:sp>
      <p:sp>
        <p:nvSpPr>
          <p:cNvPr id="5" name="TextBox 4"/>
          <p:cNvSpPr txBox="1"/>
          <p:nvPr/>
        </p:nvSpPr>
        <p:spPr>
          <a:xfrm>
            <a:off x="3759200" y="2319951"/>
            <a:ext cx="2556933" cy="1323439"/>
          </a:xfrm>
          <a:prstGeom prst="rect">
            <a:avLst/>
          </a:prstGeom>
          <a:noFill/>
        </p:spPr>
        <p:txBody>
          <a:bodyPr wrap="square" rtlCol="0">
            <a:spAutoFit/>
          </a:bodyPr>
          <a:lstStyle/>
          <a:p>
            <a:r>
              <a:rPr lang="en-US" sz="8000" dirty="0" smtClean="0">
                <a:latin typeface="Bodoni 72 Book" charset="0"/>
                <a:ea typeface="Bodoni 72 Book" charset="0"/>
                <a:cs typeface="Bodoni 72 Book" charset="0"/>
              </a:rPr>
              <a:t>100+</a:t>
            </a:r>
            <a:endParaRPr lang="en-US" sz="8000" dirty="0">
              <a:latin typeface="Bodoni 72 Book" charset="0"/>
              <a:ea typeface="Bodoni 72 Book" charset="0"/>
              <a:cs typeface="Bodoni 72 Book" charset="0"/>
            </a:endParaRPr>
          </a:p>
        </p:txBody>
      </p:sp>
      <p:sp>
        <p:nvSpPr>
          <p:cNvPr id="6" name="TextBox 5"/>
          <p:cNvSpPr txBox="1"/>
          <p:nvPr/>
        </p:nvSpPr>
        <p:spPr>
          <a:xfrm>
            <a:off x="4128910" y="3458724"/>
            <a:ext cx="1817512" cy="369332"/>
          </a:xfrm>
          <a:prstGeom prst="rect">
            <a:avLst/>
          </a:prstGeom>
          <a:noFill/>
        </p:spPr>
        <p:txBody>
          <a:bodyPr wrap="square" rtlCol="0">
            <a:spAutoFit/>
          </a:bodyPr>
          <a:lstStyle/>
          <a:p>
            <a:r>
              <a:rPr lang="en-US" dirty="0" smtClean="0">
                <a:latin typeface="Avenir Book" charset="0"/>
                <a:ea typeface="Avenir Book" charset="0"/>
                <a:cs typeface="Avenir Book" charset="0"/>
              </a:rPr>
              <a:t>Emails per day</a:t>
            </a:r>
            <a:endParaRPr lang="en-US" dirty="0">
              <a:latin typeface="Avenir Book" charset="0"/>
              <a:ea typeface="Avenir Book" charset="0"/>
              <a:cs typeface="Avenir Book" charset="0"/>
            </a:endParaRPr>
          </a:p>
        </p:txBody>
      </p:sp>
      <p:sp>
        <p:nvSpPr>
          <p:cNvPr id="7" name="TextBox 6"/>
          <p:cNvSpPr txBox="1"/>
          <p:nvPr/>
        </p:nvSpPr>
        <p:spPr>
          <a:xfrm>
            <a:off x="6316132" y="2983552"/>
            <a:ext cx="4091892" cy="1323439"/>
          </a:xfrm>
          <a:prstGeom prst="rect">
            <a:avLst/>
          </a:prstGeom>
          <a:noFill/>
        </p:spPr>
        <p:txBody>
          <a:bodyPr wrap="square" rtlCol="0">
            <a:spAutoFit/>
          </a:bodyPr>
          <a:lstStyle/>
          <a:p>
            <a:r>
              <a:rPr lang="en-US" sz="8000" dirty="0" smtClean="0">
                <a:latin typeface="Bodoni 72 Book" charset="0"/>
                <a:ea typeface="Bodoni 72 Book" charset="0"/>
                <a:cs typeface="Bodoni 72 Book" charset="0"/>
              </a:rPr>
              <a:t>41%</a:t>
            </a:r>
            <a:endParaRPr lang="en-US" sz="8000" dirty="0">
              <a:latin typeface="Bodoni 72 Book" charset="0"/>
              <a:ea typeface="Bodoni 72 Book" charset="0"/>
              <a:cs typeface="Bodoni 72 Book" charset="0"/>
            </a:endParaRPr>
          </a:p>
        </p:txBody>
      </p:sp>
      <p:sp>
        <p:nvSpPr>
          <p:cNvPr id="8" name="TextBox 7"/>
          <p:cNvSpPr txBox="1"/>
          <p:nvPr/>
        </p:nvSpPr>
        <p:spPr>
          <a:xfrm>
            <a:off x="6547553" y="4122325"/>
            <a:ext cx="1738489" cy="369332"/>
          </a:xfrm>
          <a:prstGeom prst="rect">
            <a:avLst/>
          </a:prstGeom>
          <a:noFill/>
        </p:spPr>
        <p:txBody>
          <a:bodyPr wrap="square" rtlCol="0">
            <a:spAutoFit/>
          </a:bodyPr>
          <a:lstStyle/>
          <a:p>
            <a:r>
              <a:rPr lang="en-US" dirty="0" smtClean="0">
                <a:latin typeface="Avenir Book" charset="0"/>
                <a:ea typeface="Avenir Book" charset="0"/>
                <a:cs typeface="Avenir Book" charset="0"/>
              </a:rPr>
              <a:t>Press releases</a:t>
            </a:r>
            <a:endParaRPr lang="en-US" dirty="0">
              <a:latin typeface="Avenir Book" charset="0"/>
              <a:ea typeface="Avenir Book" charset="0"/>
              <a:cs typeface="Avenir Book" charset="0"/>
            </a:endParaRPr>
          </a:p>
        </p:txBody>
      </p:sp>
      <p:sp>
        <p:nvSpPr>
          <p:cNvPr id="11" name="TextBox 10"/>
          <p:cNvSpPr txBox="1"/>
          <p:nvPr/>
        </p:nvSpPr>
        <p:spPr>
          <a:xfrm>
            <a:off x="3276599" y="4966829"/>
            <a:ext cx="5339645" cy="477054"/>
          </a:xfrm>
          <a:prstGeom prst="rect">
            <a:avLst/>
          </a:prstGeom>
          <a:noFill/>
        </p:spPr>
        <p:txBody>
          <a:bodyPr wrap="square" rtlCol="0">
            <a:spAutoFit/>
          </a:bodyPr>
          <a:lstStyle/>
          <a:p>
            <a:r>
              <a:rPr lang="en-US" sz="2500" dirty="0" smtClean="0">
                <a:latin typeface="Avenir Book" charset="0"/>
                <a:ea typeface="Avenir Book" charset="0"/>
                <a:cs typeface="Avenir Book" charset="0"/>
              </a:rPr>
              <a:t>The lesson: </a:t>
            </a:r>
            <a:r>
              <a:rPr lang="en-US" sz="2500" b="1" dirty="0" smtClean="0">
                <a:latin typeface="Avenir Black" charset="0"/>
                <a:ea typeface="Avenir Black" charset="0"/>
                <a:cs typeface="Avenir Black" charset="0"/>
              </a:rPr>
              <a:t>Make their jobs easier</a:t>
            </a:r>
            <a:endParaRPr lang="en-US" sz="2500" b="1" dirty="0">
              <a:latin typeface="Avenir Black" charset="0"/>
              <a:ea typeface="Avenir Black" charset="0"/>
              <a:cs typeface="Avenir Black" charset="0"/>
            </a:endParaRPr>
          </a:p>
        </p:txBody>
      </p:sp>
      <p:sp>
        <p:nvSpPr>
          <p:cNvPr id="12" name="TextBox 11"/>
          <p:cNvSpPr txBox="1"/>
          <p:nvPr/>
        </p:nvSpPr>
        <p:spPr>
          <a:xfrm>
            <a:off x="0" y="16120"/>
            <a:ext cx="12192000" cy="861774"/>
          </a:xfrm>
          <a:prstGeom prst="rect">
            <a:avLst/>
          </a:prstGeom>
          <a:noFill/>
        </p:spPr>
        <p:txBody>
          <a:bodyPr wrap="square" rtlCol="0">
            <a:spAutoFit/>
          </a:bodyPr>
          <a:lstStyle/>
          <a:p>
            <a:pPr algn="ctr"/>
            <a:r>
              <a:rPr lang="en-US" sz="5000" dirty="0" smtClean="0">
                <a:latin typeface="Bodoni 72 Book" charset="0"/>
                <a:ea typeface="Bodoni 72 Book" charset="0"/>
                <a:cs typeface="Bodoni 72 Book" charset="0"/>
              </a:rPr>
              <a:t>The editor’s inbox</a:t>
            </a:r>
            <a:endParaRPr lang="en-US" sz="5000" dirty="0">
              <a:latin typeface="Bodoni 72 Book" charset="0"/>
              <a:ea typeface="Bodoni 72 Book" charset="0"/>
              <a:cs typeface="Bodoni 72 Book" charset="0"/>
            </a:endParaRPr>
          </a:p>
        </p:txBody>
      </p:sp>
    </p:spTree>
    <p:extLst>
      <p:ext uri="{BB962C8B-B14F-4D97-AF65-F5344CB8AC3E}">
        <p14:creationId xmlns:p14="http://schemas.microsoft.com/office/powerpoint/2010/main" val="29924533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12457" y="1407885"/>
            <a:ext cx="3410549" cy="1538883"/>
          </a:xfrm>
          <a:prstGeom prst="rect">
            <a:avLst/>
          </a:prstGeom>
          <a:noFill/>
        </p:spPr>
        <p:txBody>
          <a:bodyPr wrap="none" rtlCol="0">
            <a:spAutoFit/>
          </a:bodyPr>
          <a:lstStyle/>
          <a:p>
            <a:r>
              <a:rPr lang="en-US" sz="2200" b="1" dirty="0" smtClean="0">
                <a:latin typeface="Avenir Black" charset="0"/>
                <a:ea typeface="Avenir Black" charset="0"/>
                <a:cs typeface="Avenir Black" charset="0"/>
              </a:rPr>
              <a:t>Advertising</a:t>
            </a:r>
            <a:endParaRPr lang="en-US" sz="2200" b="1" dirty="0">
              <a:latin typeface="Avenir Black" charset="0"/>
              <a:ea typeface="Avenir Black" charset="0"/>
              <a:cs typeface="Avenir Black" charset="0"/>
            </a:endParaRPr>
          </a:p>
          <a:p>
            <a:r>
              <a:rPr lang="en-US" dirty="0">
                <a:latin typeface="Avenir Book" charset="0"/>
                <a:ea typeface="Avenir Book" charset="0"/>
                <a:cs typeface="Avenir Book" charset="0"/>
              </a:rPr>
              <a:t> </a:t>
            </a:r>
          </a:p>
          <a:p>
            <a:pPr marL="285750" indent="-285750">
              <a:buFont typeface="Wingdings" charset="2"/>
              <a:buChar char="Ø"/>
            </a:pPr>
            <a:r>
              <a:rPr lang="en-US" dirty="0" smtClean="0">
                <a:latin typeface="Avenir Book" charset="0"/>
                <a:ea typeface="Avenir Book" charset="0"/>
                <a:cs typeface="Avenir Book" charset="0"/>
              </a:rPr>
              <a:t>Not </a:t>
            </a:r>
            <a:r>
              <a:rPr lang="en-US" dirty="0">
                <a:latin typeface="Avenir Book" charset="0"/>
                <a:ea typeface="Avenir Book" charset="0"/>
                <a:cs typeface="Avenir Book" charset="0"/>
              </a:rPr>
              <a:t>free ($$$)</a:t>
            </a:r>
          </a:p>
          <a:p>
            <a:pPr marL="285750" indent="-285750">
              <a:buFont typeface="Wingdings" charset="2"/>
              <a:buChar char="Ø"/>
            </a:pPr>
            <a:r>
              <a:rPr lang="en-US" dirty="0" smtClean="0">
                <a:latin typeface="Avenir Book" charset="0"/>
                <a:ea typeface="Avenir Book" charset="0"/>
                <a:cs typeface="Avenir Book" charset="0"/>
              </a:rPr>
              <a:t>Guarantees </a:t>
            </a:r>
            <a:r>
              <a:rPr lang="en-US" dirty="0">
                <a:latin typeface="Avenir Book" charset="0"/>
                <a:ea typeface="Avenir Book" charset="0"/>
                <a:cs typeface="Avenir Book" charset="0"/>
              </a:rPr>
              <a:t>placement</a:t>
            </a:r>
          </a:p>
          <a:p>
            <a:pPr marL="285750" indent="-285750">
              <a:buFont typeface="Wingdings" charset="2"/>
              <a:buChar char="Ø"/>
            </a:pPr>
            <a:r>
              <a:rPr lang="en-US" dirty="0" smtClean="0">
                <a:latin typeface="Avenir Book" charset="0"/>
                <a:ea typeface="Avenir Book" charset="0"/>
                <a:cs typeface="Avenir Book" charset="0"/>
              </a:rPr>
              <a:t>Does </a:t>
            </a:r>
            <a:r>
              <a:rPr lang="en-US" dirty="0">
                <a:latin typeface="Avenir Book" charset="0"/>
                <a:ea typeface="Avenir Book" charset="0"/>
                <a:cs typeface="Avenir Book" charset="0"/>
              </a:rPr>
              <a:t>NOT guarantee </a:t>
            </a:r>
            <a:r>
              <a:rPr lang="en-US" dirty="0" smtClean="0">
                <a:latin typeface="Avenir Book" charset="0"/>
                <a:ea typeface="Avenir Book" charset="0"/>
                <a:cs typeface="Avenir Book" charset="0"/>
              </a:rPr>
              <a:t>results</a:t>
            </a:r>
            <a:endParaRPr lang="en-US" dirty="0">
              <a:latin typeface="Avenir Book" charset="0"/>
              <a:ea typeface="Avenir Book" charset="0"/>
              <a:cs typeface="Avenir Book" charset="0"/>
            </a:endParaRPr>
          </a:p>
        </p:txBody>
      </p:sp>
      <p:sp>
        <p:nvSpPr>
          <p:cNvPr id="3" name="TextBox 2"/>
          <p:cNvSpPr txBox="1"/>
          <p:nvPr/>
        </p:nvSpPr>
        <p:spPr>
          <a:xfrm>
            <a:off x="0" y="0"/>
            <a:ext cx="12192000" cy="861774"/>
          </a:xfrm>
          <a:prstGeom prst="rect">
            <a:avLst/>
          </a:prstGeom>
          <a:noFill/>
        </p:spPr>
        <p:txBody>
          <a:bodyPr wrap="square" rtlCol="0">
            <a:spAutoFit/>
          </a:bodyPr>
          <a:lstStyle/>
          <a:p>
            <a:pPr algn="ctr"/>
            <a:r>
              <a:rPr lang="en-US" sz="5000" dirty="0">
                <a:latin typeface="Bodoni 72 Book" charset="0"/>
                <a:ea typeface="Bodoni 72 Book" charset="0"/>
                <a:cs typeface="Bodoni 72 Book" charset="0"/>
              </a:rPr>
              <a:t>Advertising vs. Press </a:t>
            </a:r>
            <a:r>
              <a:rPr lang="en-US" sz="5000" dirty="0" smtClean="0">
                <a:latin typeface="Bodoni 72 Book" charset="0"/>
                <a:ea typeface="Bodoni 72 Book" charset="0"/>
                <a:cs typeface="Bodoni 72 Book" charset="0"/>
              </a:rPr>
              <a:t>Release</a:t>
            </a:r>
            <a:endParaRPr lang="en-US" sz="5000" dirty="0">
              <a:latin typeface="Bodoni 72 Book" charset="0"/>
              <a:ea typeface="Bodoni 72 Book" charset="0"/>
              <a:cs typeface="Bodoni 72 Book" charset="0"/>
            </a:endParaRPr>
          </a:p>
        </p:txBody>
      </p:sp>
      <p:sp>
        <p:nvSpPr>
          <p:cNvPr id="5" name="TextBox 4"/>
          <p:cNvSpPr txBox="1"/>
          <p:nvPr/>
        </p:nvSpPr>
        <p:spPr>
          <a:xfrm>
            <a:off x="3512457" y="3389008"/>
            <a:ext cx="6879772" cy="2369880"/>
          </a:xfrm>
          <a:prstGeom prst="rect">
            <a:avLst/>
          </a:prstGeom>
          <a:noFill/>
        </p:spPr>
        <p:txBody>
          <a:bodyPr wrap="square" rtlCol="0">
            <a:spAutoFit/>
          </a:bodyPr>
          <a:lstStyle/>
          <a:p>
            <a:r>
              <a:rPr lang="en-US" sz="2200" b="1" dirty="0">
                <a:latin typeface="Avenir Black" charset="0"/>
                <a:ea typeface="Avenir Black" charset="0"/>
                <a:cs typeface="Avenir Black" charset="0"/>
              </a:rPr>
              <a:t>Press </a:t>
            </a:r>
            <a:r>
              <a:rPr lang="en-US" sz="2200" b="1" dirty="0" smtClean="0">
                <a:latin typeface="Avenir Black" charset="0"/>
                <a:ea typeface="Avenir Black" charset="0"/>
                <a:cs typeface="Avenir Black" charset="0"/>
              </a:rPr>
              <a:t>Release</a:t>
            </a:r>
            <a:endParaRPr lang="en-US" sz="2200" b="1" dirty="0">
              <a:latin typeface="Avenir Black" charset="0"/>
              <a:ea typeface="Avenir Black" charset="0"/>
              <a:cs typeface="Avenir Black" charset="0"/>
            </a:endParaRPr>
          </a:p>
          <a:p>
            <a:r>
              <a:rPr lang="en-US" dirty="0">
                <a:latin typeface="Avenir Book" charset="0"/>
                <a:ea typeface="Avenir Book" charset="0"/>
                <a:cs typeface="Avenir Book" charset="0"/>
              </a:rPr>
              <a:t> </a:t>
            </a:r>
          </a:p>
          <a:p>
            <a:pPr marL="285750" indent="-285750">
              <a:buFont typeface="Wingdings" charset="2"/>
              <a:buChar char="Ø"/>
            </a:pPr>
            <a:r>
              <a:rPr lang="en-US" dirty="0" smtClean="0">
                <a:latin typeface="Avenir Book" charset="0"/>
                <a:ea typeface="Avenir Book" charset="0"/>
                <a:cs typeface="Avenir Book" charset="0"/>
              </a:rPr>
              <a:t>FREE</a:t>
            </a:r>
            <a:r>
              <a:rPr lang="en-US" dirty="0">
                <a:latin typeface="Avenir Book" charset="0"/>
                <a:ea typeface="Avenir Book" charset="0"/>
                <a:cs typeface="Avenir Book" charset="0"/>
              </a:rPr>
              <a:t>!</a:t>
            </a:r>
          </a:p>
          <a:p>
            <a:pPr marL="285750" indent="-285750">
              <a:buFont typeface="Wingdings" charset="2"/>
              <a:buChar char="Ø"/>
            </a:pPr>
            <a:r>
              <a:rPr lang="en-US" dirty="0" smtClean="0">
                <a:latin typeface="Avenir Book" charset="0"/>
                <a:ea typeface="Avenir Book" charset="0"/>
                <a:cs typeface="Avenir Book" charset="0"/>
              </a:rPr>
              <a:t>Does </a:t>
            </a:r>
            <a:r>
              <a:rPr lang="en-US" dirty="0">
                <a:latin typeface="Avenir Book" charset="0"/>
                <a:ea typeface="Avenir Book" charset="0"/>
                <a:cs typeface="Avenir Book" charset="0"/>
              </a:rPr>
              <a:t>NOT guarantee placement</a:t>
            </a:r>
          </a:p>
          <a:p>
            <a:pPr marL="285750" indent="-285750">
              <a:buFont typeface="Wingdings" charset="2"/>
              <a:buChar char="Ø"/>
            </a:pPr>
            <a:r>
              <a:rPr lang="en-US" dirty="0" smtClean="0">
                <a:latin typeface="Avenir Book" charset="0"/>
                <a:ea typeface="Avenir Book" charset="0"/>
                <a:cs typeface="Avenir Book" charset="0"/>
              </a:rPr>
              <a:t>Does NOT </a:t>
            </a:r>
            <a:r>
              <a:rPr lang="en-US" dirty="0">
                <a:latin typeface="Avenir Book" charset="0"/>
                <a:ea typeface="Avenir Book" charset="0"/>
                <a:cs typeface="Avenir Book" charset="0"/>
              </a:rPr>
              <a:t>guarantee results</a:t>
            </a:r>
          </a:p>
          <a:p>
            <a:pPr marL="285750" indent="-285750">
              <a:buFont typeface="Wingdings" charset="2"/>
              <a:buChar char="Ø"/>
            </a:pPr>
            <a:r>
              <a:rPr lang="en-US" dirty="0" smtClean="0">
                <a:latin typeface="Avenir Book" charset="0"/>
                <a:ea typeface="Avenir Book" charset="0"/>
                <a:cs typeface="Avenir Book" charset="0"/>
              </a:rPr>
              <a:t>HOWEVER</a:t>
            </a:r>
            <a:r>
              <a:rPr lang="en-US" dirty="0">
                <a:latin typeface="Avenir Book" charset="0"/>
                <a:ea typeface="Avenir Book" charset="0"/>
                <a:cs typeface="Avenir Book" charset="0"/>
              </a:rPr>
              <a:t>: If you get placed, it’s like free advertising, plus...</a:t>
            </a:r>
          </a:p>
          <a:p>
            <a:pPr marL="285750" indent="-285750">
              <a:buFont typeface="Wingdings" charset="2"/>
              <a:buChar char="Ø"/>
            </a:pPr>
            <a:r>
              <a:rPr lang="en-US" dirty="0" smtClean="0">
                <a:latin typeface="Avenir Book" charset="0"/>
                <a:ea typeface="Avenir Book" charset="0"/>
                <a:cs typeface="Avenir Book" charset="0"/>
              </a:rPr>
              <a:t>More </a:t>
            </a:r>
            <a:r>
              <a:rPr lang="en-US" dirty="0">
                <a:latin typeface="Avenir Book" charset="0"/>
                <a:ea typeface="Avenir Book" charset="0"/>
                <a:cs typeface="Avenir Book" charset="0"/>
              </a:rPr>
              <a:t>credible: </a:t>
            </a:r>
            <a:r>
              <a:rPr lang="en-US" dirty="0" smtClean="0">
                <a:latin typeface="Avenir Book" charset="0"/>
                <a:ea typeface="Avenir Book" charset="0"/>
                <a:cs typeface="Avenir Book" charset="0"/>
              </a:rPr>
              <a:t>It’s </a:t>
            </a:r>
            <a:r>
              <a:rPr lang="en-US" dirty="0">
                <a:latin typeface="Avenir Book" charset="0"/>
                <a:ea typeface="Avenir Book" charset="0"/>
                <a:cs typeface="Avenir Book" charset="0"/>
              </a:rPr>
              <a:t>news!</a:t>
            </a:r>
          </a:p>
          <a:p>
            <a:pPr marL="285750" indent="-285750">
              <a:buFont typeface="Wingdings" charset="2"/>
              <a:buChar char="Ø"/>
            </a:pPr>
            <a:r>
              <a:rPr lang="en-US" dirty="0" smtClean="0">
                <a:latin typeface="Avenir Book" charset="0"/>
                <a:ea typeface="Avenir Book" charset="0"/>
                <a:cs typeface="Avenir Book" charset="0"/>
              </a:rPr>
              <a:t>So </a:t>
            </a:r>
            <a:r>
              <a:rPr lang="en-US" dirty="0">
                <a:latin typeface="Avenir Book" charset="0"/>
                <a:ea typeface="Avenir Book" charset="0"/>
                <a:cs typeface="Avenir Book" charset="0"/>
              </a:rPr>
              <a:t>how can you raise the odds of getting placed</a:t>
            </a:r>
            <a:r>
              <a:rPr lang="en-US" dirty="0" smtClean="0">
                <a:latin typeface="Avenir Book" charset="0"/>
                <a:ea typeface="Avenir Book" charset="0"/>
                <a:cs typeface="Avenir Book" charset="0"/>
              </a:rPr>
              <a:t>?</a:t>
            </a:r>
            <a:endParaRPr lang="en-US" dirty="0">
              <a:latin typeface="Avenir Book" charset="0"/>
              <a:ea typeface="Avenir Book" charset="0"/>
              <a:cs typeface="Avenir Book" charset="0"/>
            </a:endParaRPr>
          </a:p>
        </p:txBody>
      </p:sp>
    </p:spTree>
    <p:extLst>
      <p:ext uri="{BB962C8B-B14F-4D97-AF65-F5344CB8AC3E}">
        <p14:creationId xmlns:p14="http://schemas.microsoft.com/office/powerpoint/2010/main" val="23678662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2023"/>
            <a:ext cx="12192000" cy="861774"/>
          </a:xfrm>
          <a:prstGeom prst="rect">
            <a:avLst/>
          </a:prstGeom>
          <a:noFill/>
        </p:spPr>
        <p:txBody>
          <a:bodyPr wrap="square" rtlCol="0">
            <a:spAutoFit/>
          </a:bodyPr>
          <a:lstStyle/>
          <a:p>
            <a:pPr algn="ctr"/>
            <a:r>
              <a:rPr lang="en-US" sz="5000" dirty="0" smtClean="0">
                <a:latin typeface="Bodoni 72 Book" charset="0"/>
                <a:ea typeface="Bodoni 72 Book" charset="0"/>
                <a:cs typeface="Bodoni 72 Book" charset="0"/>
              </a:rPr>
              <a:t>First things first</a:t>
            </a:r>
            <a:endParaRPr lang="en-US" sz="5000" dirty="0">
              <a:latin typeface="Bodoni 72 Book" charset="0"/>
              <a:ea typeface="Bodoni 72 Book" charset="0"/>
              <a:cs typeface="Bodoni 72 Book" charset="0"/>
            </a:endParaRPr>
          </a:p>
        </p:txBody>
      </p:sp>
      <p:sp>
        <p:nvSpPr>
          <p:cNvPr id="3" name="TextBox 2"/>
          <p:cNvSpPr txBox="1"/>
          <p:nvPr/>
        </p:nvSpPr>
        <p:spPr>
          <a:xfrm>
            <a:off x="2306809" y="1878606"/>
            <a:ext cx="7578379" cy="1754326"/>
          </a:xfrm>
          <a:prstGeom prst="rect">
            <a:avLst/>
          </a:prstGeom>
          <a:noFill/>
        </p:spPr>
        <p:txBody>
          <a:bodyPr wrap="square" rtlCol="0">
            <a:spAutoFit/>
          </a:bodyPr>
          <a:lstStyle/>
          <a:p>
            <a:pPr marL="285750" indent="-285750">
              <a:buFont typeface="Wingdings" charset="2"/>
              <a:buChar char="Ø"/>
            </a:pPr>
            <a:r>
              <a:rPr lang="en-US" dirty="0">
                <a:latin typeface="Avenir Book" charset="0"/>
                <a:ea typeface="Avenir Book" charset="0"/>
                <a:cs typeface="Avenir Book" charset="0"/>
              </a:rPr>
              <a:t>What are you promoting? </a:t>
            </a:r>
            <a:r>
              <a:rPr lang="en-US" dirty="0" smtClean="0">
                <a:latin typeface="Avenir Book" charset="0"/>
                <a:ea typeface="Avenir Book" charset="0"/>
                <a:cs typeface="Avenir Book" charset="0"/>
              </a:rPr>
              <a:t>Business or organization? </a:t>
            </a:r>
            <a:r>
              <a:rPr lang="en-US" dirty="0">
                <a:latin typeface="Avenir Book" charset="0"/>
                <a:ea typeface="Avenir Book" charset="0"/>
                <a:cs typeface="Avenir Book" charset="0"/>
              </a:rPr>
              <a:t>Product? Event?</a:t>
            </a:r>
          </a:p>
          <a:p>
            <a:pPr marL="285750" indent="-285750">
              <a:buFont typeface="Wingdings" charset="2"/>
              <a:buChar char="Ø"/>
            </a:pPr>
            <a:r>
              <a:rPr lang="en-US" dirty="0" smtClean="0">
                <a:latin typeface="Avenir Book" charset="0"/>
                <a:ea typeface="Avenir Book" charset="0"/>
                <a:cs typeface="Avenir Book" charset="0"/>
              </a:rPr>
              <a:t>Ask </a:t>
            </a:r>
            <a:r>
              <a:rPr lang="en-US" dirty="0">
                <a:latin typeface="Avenir Book" charset="0"/>
                <a:ea typeface="Avenir Book" charset="0"/>
                <a:cs typeface="Avenir Book" charset="0"/>
              </a:rPr>
              <a:t>yourself: Is it newsworthy? (Hence, “press” release</a:t>
            </a:r>
            <a:r>
              <a:rPr lang="en-US" dirty="0" smtClean="0">
                <a:latin typeface="Avenir Book" charset="0"/>
                <a:ea typeface="Avenir Book" charset="0"/>
                <a:cs typeface="Avenir Book" charset="0"/>
              </a:rPr>
              <a:t>)</a:t>
            </a:r>
          </a:p>
          <a:p>
            <a:pPr marL="285750" indent="-285750">
              <a:buFont typeface="Wingdings" charset="2"/>
              <a:buChar char="Ø"/>
            </a:pPr>
            <a:r>
              <a:rPr lang="en-US" dirty="0" smtClean="0">
                <a:latin typeface="Avenir Book" charset="0"/>
                <a:ea typeface="Avenir Book" charset="0"/>
                <a:cs typeface="Avenir Book" charset="0"/>
              </a:rPr>
              <a:t>Why should the reader care?</a:t>
            </a:r>
            <a:endParaRPr lang="en-US" dirty="0">
              <a:latin typeface="Avenir Book" charset="0"/>
              <a:ea typeface="Avenir Book" charset="0"/>
              <a:cs typeface="Avenir Book" charset="0"/>
            </a:endParaRPr>
          </a:p>
          <a:p>
            <a:pPr marL="285750" indent="-285750">
              <a:buFont typeface="Wingdings" charset="2"/>
              <a:buChar char="Ø"/>
            </a:pPr>
            <a:r>
              <a:rPr lang="en-US" dirty="0" smtClean="0">
                <a:latin typeface="Avenir Book" charset="0"/>
                <a:ea typeface="Avenir Book" charset="0"/>
                <a:cs typeface="Avenir Book" charset="0"/>
              </a:rPr>
              <a:t>Entertaining</a:t>
            </a:r>
            <a:r>
              <a:rPr lang="en-US" dirty="0">
                <a:latin typeface="Avenir Book" charset="0"/>
                <a:ea typeface="Avenir Book" charset="0"/>
                <a:cs typeface="Avenir Book" charset="0"/>
              </a:rPr>
              <a:t>? Helpful? Informative? Topical</a:t>
            </a:r>
            <a:r>
              <a:rPr lang="en-US" dirty="0" smtClean="0">
                <a:latin typeface="Avenir Book" charset="0"/>
                <a:ea typeface="Avenir Book" charset="0"/>
                <a:cs typeface="Avenir Book" charset="0"/>
              </a:rPr>
              <a:t>?</a:t>
            </a:r>
          </a:p>
          <a:p>
            <a:pPr marL="285750" indent="-285750">
              <a:buFont typeface="Wingdings" charset="2"/>
              <a:buChar char="Ø"/>
            </a:pPr>
            <a:r>
              <a:rPr lang="en-US" dirty="0" smtClean="0">
                <a:latin typeface="Avenir Book" charset="0"/>
                <a:ea typeface="Avenir Book" charset="0"/>
                <a:cs typeface="Avenir Book" charset="0"/>
              </a:rPr>
              <a:t>Do </a:t>
            </a:r>
            <a:r>
              <a:rPr lang="en-US" dirty="0">
                <a:latin typeface="Avenir Book" charset="0"/>
                <a:ea typeface="Avenir Book" charset="0"/>
                <a:cs typeface="Avenir Book" charset="0"/>
              </a:rPr>
              <a:t>research on the </a:t>
            </a:r>
            <a:r>
              <a:rPr lang="en-US" dirty="0" smtClean="0">
                <a:latin typeface="Avenir Book" charset="0"/>
                <a:ea typeface="Avenir Book" charset="0"/>
                <a:cs typeface="Avenir Book" charset="0"/>
              </a:rPr>
              <a:t>publications or </a:t>
            </a:r>
            <a:r>
              <a:rPr lang="en-US" dirty="0">
                <a:latin typeface="Avenir Book" charset="0"/>
                <a:ea typeface="Avenir Book" charset="0"/>
                <a:cs typeface="Avenir Book" charset="0"/>
              </a:rPr>
              <a:t>broadcast media</a:t>
            </a:r>
          </a:p>
          <a:p>
            <a:pPr marL="285750" indent="-285750">
              <a:buFont typeface="Wingdings" charset="2"/>
              <a:buChar char="Ø"/>
            </a:pPr>
            <a:r>
              <a:rPr lang="en-US" dirty="0" smtClean="0">
                <a:latin typeface="Avenir Book" charset="0"/>
                <a:ea typeface="Avenir Book" charset="0"/>
                <a:cs typeface="Avenir Book" charset="0"/>
              </a:rPr>
              <a:t>Is </a:t>
            </a:r>
            <a:r>
              <a:rPr lang="en-US" dirty="0">
                <a:latin typeface="Avenir Book" charset="0"/>
                <a:ea typeface="Avenir Book" charset="0"/>
                <a:cs typeface="Avenir Book" charset="0"/>
              </a:rPr>
              <a:t>it relevant to those </a:t>
            </a:r>
            <a:r>
              <a:rPr lang="en-US" dirty="0" smtClean="0">
                <a:latin typeface="Avenir Book" charset="0"/>
                <a:ea typeface="Avenir Book" charset="0"/>
                <a:cs typeface="Avenir Book" charset="0"/>
              </a:rPr>
              <a:t>outlets?</a:t>
            </a:r>
            <a:endParaRPr lang="en-US" dirty="0">
              <a:latin typeface="Avenir Book" charset="0"/>
              <a:ea typeface="Avenir Book" charset="0"/>
              <a:cs typeface="Avenir Book" charset="0"/>
            </a:endParaRPr>
          </a:p>
        </p:txBody>
      </p:sp>
      <p:sp>
        <p:nvSpPr>
          <p:cNvPr id="4" name="TextBox 3"/>
          <p:cNvSpPr txBox="1"/>
          <p:nvPr/>
        </p:nvSpPr>
        <p:spPr>
          <a:xfrm>
            <a:off x="1382484" y="4310743"/>
            <a:ext cx="9427030" cy="477054"/>
          </a:xfrm>
          <a:prstGeom prst="rect">
            <a:avLst/>
          </a:prstGeom>
          <a:noFill/>
        </p:spPr>
        <p:txBody>
          <a:bodyPr wrap="square" rtlCol="0">
            <a:spAutoFit/>
          </a:bodyPr>
          <a:lstStyle/>
          <a:p>
            <a:r>
              <a:rPr lang="en-US" sz="2500" i="1" dirty="0">
                <a:latin typeface="Avenir Medium Oblique" charset="0"/>
                <a:ea typeface="Avenir Medium Oblique" charset="0"/>
                <a:cs typeface="Avenir Medium Oblique" charset="0"/>
              </a:rPr>
              <a:t>Once you identify your targets</a:t>
            </a:r>
            <a:r>
              <a:rPr lang="en-US" sz="2500" i="1" dirty="0" smtClean="0">
                <a:latin typeface="Avenir Medium Oblique" charset="0"/>
                <a:ea typeface="Avenir Medium Oblique" charset="0"/>
                <a:cs typeface="Avenir Medium Oblique" charset="0"/>
              </a:rPr>
              <a:t>, you </a:t>
            </a:r>
            <a:r>
              <a:rPr lang="en-US" sz="2500" i="1" dirty="0">
                <a:latin typeface="Avenir Medium Oblique" charset="0"/>
                <a:ea typeface="Avenir Medium Oblique" charset="0"/>
                <a:cs typeface="Avenir Medium Oblique" charset="0"/>
              </a:rPr>
              <a:t>must grab attention. How</a:t>
            </a:r>
            <a:r>
              <a:rPr lang="en-US" sz="2500" i="1" dirty="0" smtClean="0">
                <a:latin typeface="Avenir Medium Oblique" charset="0"/>
                <a:ea typeface="Avenir Medium Oblique" charset="0"/>
                <a:cs typeface="Avenir Medium Oblique" charset="0"/>
              </a:rPr>
              <a:t>?</a:t>
            </a:r>
            <a:endParaRPr lang="en-US" sz="2500" i="1" dirty="0">
              <a:latin typeface="Avenir Medium Oblique" charset="0"/>
              <a:ea typeface="Avenir Medium Oblique" charset="0"/>
              <a:cs typeface="Avenir Medium Oblique" charset="0"/>
            </a:endParaRPr>
          </a:p>
        </p:txBody>
      </p:sp>
    </p:spTree>
    <p:extLst>
      <p:ext uri="{BB962C8B-B14F-4D97-AF65-F5344CB8AC3E}">
        <p14:creationId xmlns:p14="http://schemas.microsoft.com/office/powerpoint/2010/main" val="145543019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12192000" cy="861774"/>
          </a:xfrm>
          <a:prstGeom prst="rect">
            <a:avLst/>
          </a:prstGeom>
          <a:noFill/>
        </p:spPr>
        <p:txBody>
          <a:bodyPr wrap="square" rtlCol="0">
            <a:spAutoFit/>
          </a:bodyPr>
          <a:lstStyle/>
          <a:p>
            <a:pPr algn="ctr"/>
            <a:r>
              <a:rPr lang="en-US" sz="5000" dirty="0" smtClean="0">
                <a:latin typeface="Bodoni 72 Book" charset="0"/>
                <a:ea typeface="Bodoni 72 Book" charset="0"/>
                <a:cs typeface="Bodoni 72 Book" charset="0"/>
              </a:rPr>
              <a:t>Anatomy of a press release</a:t>
            </a:r>
            <a:endParaRPr lang="en-US" sz="5000" dirty="0">
              <a:latin typeface="Bodoni 72 Book" charset="0"/>
              <a:ea typeface="Bodoni 72 Book" charset="0"/>
              <a:cs typeface="Bodoni 72 Book" charset="0"/>
            </a:endParaRPr>
          </a:p>
        </p:txBody>
      </p:sp>
      <p:sp>
        <p:nvSpPr>
          <p:cNvPr id="3" name="TextBox 2"/>
          <p:cNvSpPr txBox="1"/>
          <p:nvPr/>
        </p:nvSpPr>
        <p:spPr>
          <a:xfrm>
            <a:off x="2220686" y="1712686"/>
            <a:ext cx="7750628" cy="2585323"/>
          </a:xfrm>
          <a:prstGeom prst="rect">
            <a:avLst/>
          </a:prstGeom>
          <a:noFill/>
        </p:spPr>
        <p:txBody>
          <a:bodyPr wrap="square" rtlCol="0">
            <a:spAutoFit/>
          </a:bodyPr>
          <a:lstStyle/>
          <a:p>
            <a:pPr marL="285750" indent="-285750">
              <a:buFont typeface="Wingdings" charset="2"/>
              <a:buChar char="Ø"/>
            </a:pPr>
            <a:r>
              <a:rPr lang="en-US" dirty="0"/>
              <a:t>Top left:  FOR IMMEDIATE RELEASE, date you’re sending it underneath</a:t>
            </a:r>
          </a:p>
          <a:p>
            <a:pPr marL="285750" indent="-285750">
              <a:buFont typeface="Wingdings" charset="2"/>
              <a:buChar char="Ø"/>
            </a:pPr>
            <a:r>
              <a:rPr lang="en-US" dirty="0" smtClean="0"/>
              <a:t>Top </a:t>
            </a:r>
            <a:r>
              <a:rPr lang="en-US" dirty="0"/>
              <a:t>Right:  Contact info: name, email, phone  (you? or client?)</a:t>
            </a:r>
          </a:p>
          <a:p>
            <a:pPr marL="285750" indent="-285750">
              <a:buFont typeface="Wingdings" charset="2"/>
              <a:buChar char="Ø"/>
            </a:pPr>
            <a:r>
              <a:rPr lang="en-US" dirty="0" smtClean="0"/>
              <a:t>Headline</a:t>
            </a:r>
            <a:r>
              <a:rPr lang="en-US" dirty="0"/>
              <a:t>: MUST grab</a:t>
            </a:r>
          </a:p>
          <a:p>
            <a:pPr marL="742950" lvl="1" indent="-285750">
              <a:buFont typeface="Wingdings" charset="2"/>
              <a:buChar char="Ø"/>
            </a:pPr>
            <a:r>
              <a:rPr lang="en-US" dirty="0" smtClean="0"/>
              <a:t>Boil </a:t>
            </a:r>
            <a:r>
              <a:rPr lang="en-US" dirty="0"/>
              <a:t>down to the essence: what’s the big news?</a:t>
            </a:r>
          </a:p>
          <a:p>
            <a:pPr marL="742950" lvl="1" indent="-285750">
              <a:buFont typeface="Wingdings" charset="2"/>
              <a:buChar char="Ø"/>
            </a:pPr>
            <a:r>
              <a:rPr lang="en-US" dirty="0" smtClean="0"/>
              <a:t>Is </a:t>
            </a:r>
            <a:r>
              <a:rPr lang="en-US" dirty="0"/>
              <a:t>there a problem/solution? Relatable to audience?</a:t>
            </a:r>
          </a:p>
          <a:p>
            <a:pPr marL="742950" lvl="1" indent="-285750">
              <a:buFont typeface="Wingdings" charset="2"/>
              <a:buChar char="Ø"/>
            </a:pPr>
            <a:r>
              <a:rPr lang="en-US" dirty="0" smtClean="0"/>
              <a:t>Ultimate </a:t>
            </a:r>
            <a:r>
              <a:rPr lang="en-US" dirty="0"/>
              <a:t>benefit?</a:t>
            </a:r>
          </a:p>
          <a:p>
            <a:pPr marL="742950" lvl="1" indent="-285750">
              <a:buFont typeface="Wingdings" charset="2"/>
              <a:buChar char="Ø"/>
            </a:pPr>
            <a:r>
              <a:rPr lang="en-US" dirty="0" smtClean="0"/>
              <a:t>Could </a:t>
            </a:r>
            <a:r>
              <a:rPr lang="en-US" dirty="0"/>
              <a:t>be like newspaper headline – or more </a:t>
            </a:r>
            <a:r>
              <a:rPr lang="en-US" dirty="0" smtClean="0"/>
              <a:t>creative: Emotional</a:t>
            </a:r>
            <a:r>
              <a:rPr lang="en-US" dirty="0"/>
              <a:t>? </a:t>
            </a:r>
            <a:r>
              <a:rPr lang="en-US" dirty="0" smtClean="0"/>
              <a:t>Funny?</a:t>
            </a:r>
          </a:p>
          <a:p>
            <a:pPr marL="742950" lvl="1" indent="-285750">
              <a:buFont typeface="Wingdings" charset="2"/>
              <a:buChar char="Ø"/>
            </a:pPr>
            <a:r>
              <a:rPr lang="en-US" dirty="0" smtClean="0"/>
              <a:t>Could </a:t>
            </a:r>
            <a:r>
              <a:rPr lang="en-US" dirty="0"/>
              <a:t>ask a question to draw readers in.</a:t>
            </a:r>
          </a:p>
          <a:p>
            <a:pPr marL="285750" indent="-285750">
              <a:buFont typeface="Wingdings" charset="2"/>
              <a:buChar char="Ø"/>
            </a:pPr>
            <a:endParaRPr lang="en-US" dirty="0"/>
          </a:p>
        </p:txBody>
      </p:sp>
    </p:spTree>
    <p:extLst>
      <p:ext uri="{BB962C8B-B14F-4D97-AF65-F5344CB8AC3E}">
        <p14:creationId xmlns:p14="http://schemas.microsoft.com/office/powerpoint/2010/main" val="177912407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12192000" cy="861774"/>
          </a:xfrm>
          <a:prstGeom prst="rect">
            <a:avLst/>
          </a:prstGeom>
          <a:noFill/>
        </p:spPr>
        <p:txBody>
          <a:bodyPr wrap="square" rtlCol="0">
            <a:spAutoFit/>
          </a:bodyPr>
          <a:lstStyle/>
          <a:p>
            <a:pPr algn="ctr"/>
            <a:r>
              <a:rPr lang="en-US" sz="5000" dirty="0" smtClean="0">
                <a:latin typeface="Bodoni 72 Book" charset="0"/>
                <a:ea typeface="Bodoni 72 Book" charset="0"/>
                <a:cs typeface="Bodoni 72 Book" charset="0"/>
              </a:rPr>
              <a:t>Sample headlines</a:t>
            </a:r>
            <a:endParaRPr lang="en-US" sz="5000" dirty="0">
              <a:latin typeface="Bodoni 72 Book" charset="0"/>
              <a:ea typeface="Bodoni 72 Book" charset="0"/>
              <a:cs typeface="Bodoni 72 Book" charset="0"/>
            </a:endParaRPr>
          </a:p>
        </p:txBody>
      </p:sp>
      <p:sp>
        <p:nvSpPr>
          <p:cNvPr id="3" name="TextBox 2"/>
          <p:cNvSpPr txBox="1"/>
          <p:nvPr/>
        </p:nvSpPr>
        <p:spPr>
          <a:xfrm>
            <a:off x="1640114" y="861774"/>
            <a:ext cx="8911771" cy="5078313"/>
          </a:xfrm>
          <a:prstGeom prst="rect">
            <a:avLst/>
          </a:prstGeom>
          <a:noFill/>
        </p:spPr>
        <p:txBody>
          <a:bodyPr wrap="square" rtlCol="0">
            <a:spAutoFit/>
          </a:bodyPr>
          <a:lstStyle/>
          <a:p>
            <a:r>
              <a:rPr lang="en-US" dirty="0">
                <a:latin typeface="Avenir Book" charset="0"/>
                <a:ea typeface="Avenir Book" charset="0"/>
                <a:cs typeface="Avenir Book" charset="0"/>
              </a:rPr>
              <a:t>CLIENT:  Rentokil Pest Control</a:t>
            </a:r>
          </a:p>
          <a:p>
            <a:r>
              <a:rPr lang="en-US" dirty="0">
                <a:latin typeface="Avenir Book" charset="0"/>
                <a:ea typeface="Avenir Book" charset="0"/>
                <a:cs typeface="Avenir Book" charset="0"/>
              </a:rPr>
              <a:t> </a:t>
            </a:r>
          </a:p>
          <a:p>
            <a:r>
              <a:rPr lang="en-US" dirty="0">
                <a:latin typeface="Avenir Book" charset="0"/>
                <a:ea typeface="Avenir Book" charset="0"/>
                <a:cs typeface="Avenir Book" charset="0"/>
              </a:rPr>
              <a:t>PURPOSE OF RELEASE:  To promote the company’s business via a story, make them the go-to guys for pest control and to come across as providing a public service</a:t>
            </a:r>
          </a:p>
          <a:p>
            <a:endParaRPr lang="en-US" dirty="0">
              <a:latin typeface="Avenir Book" charset="0"/>
              <a:ea typeface="Avenir Book" charset="0"/>
              <a:cs typeface="Avenir Book" charset="0"/>
            </a:endParaRPr>
          </a:p>
          <a:p>
            <a:r>
              <a:rPr lang="en-US" b="1" dirty="0">
                <a:latin typeface="Avenir Black" charset="0"/>
                <a:ea typeface="Avenir Black" charset="0"/>
                <a:cs typeface="Avenir Black" charset="0"/>
              </a:rPr>
              <a:t>Original </a:t>
            </a:r>
            <a:r>
              <a:rPr lang="en-US" b="1" dirty="0" smtClean="0">
                <a:latin typeface="Avenir Black" charset="0"/>
                <a:ea typeface="Avenir Black" charset="0"/>
                <a:cs typeface="Avenir Black" charset="0"/>
              </a:rPr>
              <a:t>head</a:t>
            </a:r>
            <a:endParaRPr lang="en-US" b="1" dirty="0">
              <a:latin typeface="Avenir Black" charset="0"/>
              <a:ea typeface="Avenir Black" charset="0"/>
              <a:cs typeface="Avenir Black" charset="0"/>
            </a:endParaRPr>
          </a:p>
          <a:p>
            <a:r>
              <a:rPr lang="en-US" dirty="0">
                <a:latin typeface="Avenir Book" charset="0"/>
                <a:ea typeface="Avenir Book" charset="0"/>
                <a:cs typeface="Avenir Book" charset="0"/>
              </a:rPr>
              <a:t>(Client requested to rescue this headline and release. Wanted it to be more consumer-friendly.)</a:t>
            </a:r>
          </a:p>
          <a:p>
            <a:r>
              <a:rPr lang="en-US" dirty="0">
                <a:latin typeface="Avenir Book" charset="0"/>
                <a:ea typeface="Avenir Book" charset="0"/>
                <a:cs typeface="Avenir Book" charset="0"/>
              </a:rPr>
              <a:t> </a:t>
            </a:r>
          </a:p>
          <a:p>
            <a:pPr algn="ctr"/>
            <a:r>
              <a:rPr lang="en-US" b="1" dirty="0">
                <a:latin typeface="Avenir Book" charset="0"/>
                <a:ea typeface="Avenir Book" charset="0"/>
                <a:cs typeface="Avenir Book" charset="0"/>
              </a:rPr>
              <a:t>MAY IS NATIONAL ASTHMA AND ALLERGY AWARENESS MONTH</a:t>
            </a:r>
          </a:p>
          <a:p>
            <a:pPr algn="ctr"/>
            <a:r>
              <a:rPr lang="en-US" b="1" dirty="0">
                <a:latin typeface="Avenir Book" charset="0"/>
                <a:ea typeface="Avenir Book" charset="0"/>
                <a:cs typeface="Avenir Book" charset="0"/>
              </a:rPr>
              <a:t>BREATHE MORE EASILY: INTEGRATED PEST MANAGEMENT (IPM) </a:t>
            </a:r>
          </a:p>
          <a:p>
            <a:pPr algn="ctr"/>
            <a:r>
              <a:rPr lang="en-US" b="1" dirty="0">
                <a:latin typeface="Avenir Book" charset="0"/>
                <a:ea typeface="Avenir Book" charset="0"/>
                <a:cs typeface="Avenir Book" charset="0"/>
              </a:rPr>
              <a:t>HELPS REDUCE ASTHMA AND ALLERGY SYMPTOMS</a:t>
            </a:r>
          </a:p>
          <a:p>
            <a:r>
              <a:rPr lang="en-US" dirty="0">
                <a:latin typeface="Avenir Book" charset="0"/>
                <a:ea typeface="Avenir Book" charset="0"/>
                <a:cs typeface="Avenir Book" charset="0"/>
              </a:rPr>
              <a:t> </a:t>
            </a:r>
          </a:p>
          <a:p>
            <a:r>
              <a:rPr lang="en-US" dirty="0">
                <a:latin typeface="Avenir Book" charset="0"/>
                <a:ea typeface="Avenir Book" charset="0"/>
                <a:cs typeface="Avenir Book" charset="0"/>
              </a:rPr>
              <a:t> </a:t>
            </a:r>
          </a:p>
          <a:p>
            <a:r>
              <a:rPr lang="en-US" b="1" dirty="0">
                <a:latin typeface="Avenir Heavy" charset="0"/>
                <a:ea typeface="Avenir Heavy" charset="0"/>
                <a:cs typeface="Avenir Heavy" charset="0"/>
              </a:rPr>
              <a:t>Revised “consumer-</a:t>
            </a:r>
            <a:r>
              <a:rPr lang="en-US" b="1" dirty="0" err="1">
                <a:latin typeface="Avenir Heavy" charset="0"/>
                <a:ea typeface="Avenir Heavy" charset="0"/>
                <a:cs typeface="Avenir Heavy" charset="0"/>
              </a:rPr>
              <a:t>ese</a:t>
            </a:r>
            <a:r>
              <a:rPr lang="en-US" b="1" dirty="0">
                <a:latin typeface="Avenir Heavy" charset="0"/>
                <a:ea typeface="Avenir Heavy" charset="0"/>
                <a:cs typeface="Avenir Heavy" charset="0"/>
              </a:rPr>
              <a:t>” headline</a:t>
            </a:r>
          </a:p>
          <a:p>
            <a:r>
              <a:rPr lang="en-US" dirty="0">
                <a:latin typeface="Avenir Book" charset="0"/>
                <a:ea typeface="Avenir Book" charset="0"/>
                <a:cs typeface="Avenir Book" charset="0"/>
              </a:rPr>
              <a:t> </a:t>
            </a:r>
          </a:p>
          <a:p>
            <a:pPr algn="ctr"/>
            <a:r>
              <a:rPr lang="en-US" b="1" dirty="0">
                <a:latin typeface="Avenir Book" charset="0"/>
                <a:ea typeface="Avenir Book" charset="0"/>
                <a:cs typeface="Avenir Book" charset="0"/>
              </a:rPr>
              <a:t>SUFFERING FROM ALLERGIES? ASTHMA ATTACKS?</a:t>
            </a:r>
          </a:p>
          <a:p>
            <a:pPr algn="ctr"/>
            <a:r>
              <a:rPr lang="en-US" b="1" dirty="0">
                <a:latin typeface="Avenir Book" charset="0"/>
                <a:ea typeface="Avenir Book" charset="0"/>
                <a:cs typeface="Avenir Book" charset="0"/>
              </a:rPr>
              <a:t>CREEPY, CRAWLY CRITTERS COULD BE THE TRIGGERS</a:t>
            </a:r>
          </a:p>
        </p:txBody>
      </p:sp>
    </p:spTree>
    <p:extLst>
      <p:ext uri="{BB962C8B-B14F-4D97-AF65-F5344CB8AC3E}">
        <p14:creationId xmlns:p14="http://schemas.microsoft.com/office/powerpoint/2010/main" val="9282133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12192000" cy="861774"/>
          </a:xfrm>
          <a:prstGeom prst="rect">
            <a:avLst/>
          </a:prstGeom>
          <a:noFill/>
        </p:spPr>
        <p:txBody>
          <a:bodyPr wrap="square" rtlCol="0">
            <a:spAutoFit/>
          </a:bodyPr>
          <a:lstStyle/>
          <a:p>
            <a:pPr algn="ctr"/>
            <a:r>
              <a:rPr lang="en-US" sz="5000" dirty="0" smtClean="0">
                <a:latin typeface="Bodoni 72 Book" charset="0"/>
                <a:ea typeface="Bodoni 72 Book" charset="0"/>
                <a:cs typeface="Bodoni 72 Book" charset="0"/>
              </a:rPr>
              <a:t>Sample headlines</a:t>
            </a:r>
            <a:endParaRPr lang="en-US" sz="5000" dirty="0">
              <a:latin typeface="Bodoni 72 Book" charset="0"/>
              <a:ea typeface="Bodoni 72 Book" charset="0"/>
              <a:cs typeface="Bodoni 72 Book" charset="0"/>
            </a:endParaRPr>
          </a:p>
        </p:txBody>
      </p:sp>
      <p:sp>
        <p:nvSpPr>
          <p:cNvPr id="3" name="TextBox 2"/>
          <p:cNvSpPr txBox="1"/>
          <p:nvPr/>
        </p:nvSpPr>
        <p:spPr>
          <a:xfrm>
            <a:off x="1785257" y="1190171"/>
            <a:ext cx="8621486" cy="4801315"/>
          </a:xfrm>
          <a:prstGeom prst="rect">
            <a:avLst/>
          </a:prstGeom>
          <a:noFill/>
        </p:spPr>
        <p:txBody>
          <a:bodyPr wrap="square" rtlCol="0">
            <a:spAutoFit/>
          </a:bodyPr>
          <a:lstStyle/>
          <a:p>
            <a:r>
              <a:rPr lang="en-US" dirty="0">
                <a:latin typeface="Avenir Book" charset="0"/>
                <a:ea typeface="Avenir Book" charset="0"/>
                <a:cs typeface="Avenir Book" charset="0"/>
              </a:rPr>
              <a:t>CLIENT:  Stew &amp; Donny Music </a:t>
            </a:r>
          </a:p>
          <a:p>
            <a:r>
              <a:rPr lang="en-US" dirty="0">
                <a:latin typeface="Avenir Book" charset="0"/>
                <a:ea typeface="Avenir Book" charset="0"/>
                <a:cs typeface="Avenir Book" charset="0"/>
              </a:rPr>
              <a:t> </a:t>
            </a:r>
          </a:p>
          <a:p>
            <a:r>
              <a:rPr lang="en-US" dirty="0">
                <a:latin typeface="Avenir Book" charset="0"/>
                <a:ea typeface="Avenir Book" charset="0"/>
                <a:cs typeface="Avenir Book" charset="0"/>
              </a:rPr>
              <a:t>PURPOSE OF RELEASE: Promote specific product, trumpet its unique selling point, tie-in to upcoming holiday</a:t>
            </a:r>
          </a:p>
          <a:p>
            <a:r>
              <a:rPr lang="en-US" dirty="0">
                <a:latin typeface="Avenir Book" charset="0"/>
                <a:ea typeface="Avenir Book" charset="0"/>
                <a:cs typeface="Avenir Book" charset="0"/>
              </a:rPr>
              <a:t> </a:t>
            </a:r>
          </a:p>
          <a:p>
            <a:r>
              <a:rPr lang="en-US" b="1" dirty="0">
                <a:latin typeface="Avenir Black" charset="0"/>
                <a:ea typeface="Avenir Black" charset="0"/>
                <a:cs typeface="Avenir Black" charset="0"/>
              </a:rPr>
              <a:t>Ineffective </a:t>
            </a:r>
          </a:p>
          <a:p>
            <a:r>
              <a:rPr lang="en-US" dirty="0">
                <a:latin typeface="Avenir Book" charset="0"/>
                <a:ea typeface="Avenir Book" charset="0"/>
                <a:cs typeface="Avenir Book" charset="0"/>
              </a:rPr>
              <a:t>(Who </a:t>
            </a:r>
            <a:r>
              <a:rPr lang="en-US" dirty="0" smtClean="0">
                <a:latin typeface="Avenir Book" charset="0"/>
                <a:ea typeface="Avenir Book" charset="0"/>
                <a:cs typeface="Avenir Book" charset="0"/>
              </a:rPr>
              <a:t>are </a:t>
            </a:r>
            <a:r>
              <a:rPr lang="en-US" dirty="0">
                <a:latin typeface="Avenir Book" charset="0"/>
                <a:ea typeface="Avenir Book" charset="0"/>
                <a:cs typeface="Avenir Book" charset="0"/>
              </a:rPr>
              <a:t>Stew &amp; Donny? Doesn’t say “kids.” Lays there.)</a:t>
            </a:r>
          </a:p>
          <a:p>
            <a:r>
              <a:rPr lang="en-US" dirty="0">
                <a:latin typeface="Avenir Book" charset="0"/>
                <a:ea typeface="Avenir Book" charset="0"/>
                <a:cs typeface="Avenir Book" charset="0"/>
              </a:rPr>
              <a:t> </a:t>
            </a:r>
          </a:p>
          <a:p>
            <a:pPr algn="ctr"/>
            <a:r>
              <a:rPr lang="en-US" b="1" dirty="0">
                <a:latin typeface="Avenir Book" charset="0"/>
                <a:ea typeface="Avenir Book" charset="0"/>
                <a:cs typeface="Avenir Book" charset="0"/>
              </a:rPr>
              <a:t>STEW &amp; DONNY CREATE PERSONALIZED HALLOWEEN SONG</a:t>
            </a:r>
          </a:p>
          <a:p>
            <a:r>
              <a:rPr lang="en-US" dirty="0">
                <a:latin typeface="Avenir Book" charset="0"/>
                <a:ea typeface="Avenir Book" charset="0"/>
                <a:cs typeface="Avenir Book" charset="0"/>
              </a:rPr>
              <a:t> </a:t>
            </a:r>
          </a:p>
          <a:p>
            <a:r>
              <a:rPr lang="en-US" b="1" dirty="0">
                <a:latin typeface="Avenir Heavy" charset="0"/>
                <a:ea typeface="Avenir Heavy" charset="0"/>
                <a:cs typeface="Avenir Heavy" charset="0"/>
              </a:rPr>
              <a:t>Much better</a:t>
            </a:r>
          </a:p>
          <a:p>
            <a:r>
              <a:rPr lang="en-US" dirty="0">
                <a:latin typeface="Avenir Book" charset="0"/>
                <a:ea typeface="Avenir Book" charset="0"/>
                <a:cs typeface="Avenir Book" charset="0"/>
              </a:rPr>
              <a:t>(More fun, personalized, mentions kids, sounds special, exciting, appeals to parents.)</a:t>
            </a:r>
          </a:p>
          <a:p>
            <a:endParaRPr lang="en-US" dirty="0">
              <a:latin typeface="Avenir Book" charset="0"/>
              <a:ea typeface="Avenir Book" charset="0"/>
              <a:cs typeface="Avenir Book" charset="0"/>
            </a:endParaRPr>
          </a:p>
          <a:p>
            <a:pPr algn="ctr"/>
            <a:r>
              <a:rPr lang="en-US" b="1" dirty="0">
                <a:latin typeface="Avenir Book" charset="0"/>
                <a:ea typeface="Avenir Book" charset="0"/>
                <a:cs typeface="Avenir Book" charset="0"/>
              </a:rPr>
              <a:t>A HALLOWEEN SONG THAT HAS YOUR KID’S NAME ON IT: WHAT A TREAT!</a:t>
            </a:r>
          </a:p>
          <a:p>
            <a:endParaRPr lang="en-US" dirty="0">
              <a:latin typeface="Avenir Book" charset="0"/>
              <a:ea typeface="Avenir Book" charset="0"/>
              <a:cs typeface="Avenir Book" charset="0"/>
            </a:endParaRPr>
          </a:p>
          <a:p>
            <a:endParaRPr lang="en-US" dirty="0">
              <a:latin typeface="Avenir Book" charset="0"/>
              <a:ea typeface="Avenir Book" charset="0"/>
              <a:cs typeface="Avenir Book" charset="0"/>
            </a:endParaRPr>
          </a:p>
        </p:txBody>
      </p:sp>
    </p:spTree>
    <p:extLst>
      <p:ext uri="{BB962C8B-B14F-4D97-AF65-F5344CB8AC3E}">
        <p14:creationId xmlns:p14="http://schemas.microsoft.com/office/powerpoint/2010/main" val="635024723"/>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973</TotalTime>
  <Words>1016</Words>
  <Application>Microsoft Macintosh PowerPoint</Application>
  <PresentationFormat>Custom</PresentationFormat>
  <Paragraphs>248</Paragraphs>
  <Slides>20</Slides>
  <Notes>7</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Steinkraus</dc:creator>
  <cp:lastModifiedBy>Laura Stigler</cp:lastModifiedBy>
  <cp:revision>110</cp:revision>
  <dcterms:created xsi:type="dcterms:W3CDTF">2016-04-23T01:27:24Z</dcterms:created>
  <dcterms:modified xsi:type="dcterms:W3CDTF">2017-04-03T17:06:03Z</dcterms:modified>
</cp:coreProperties>
</file>